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sldIdLst>
    <p:sldId id="257" r:id="rId5"/>
    <p:sldId id="259" r:id="rId6"/>
    <p:sldId id="260" r:id="rId7"/>
    <p:sldId id="272" r:id="rId8"/>
    <p:sldId id="273" r:id="rId9"/>
    <p:sldId id="264" r:id="rId10"/>
    <p:sldId id="265" r:id="rId11"/>
    <p:sldId id="262" r:id="rId12"/>
    <p:sldId id="266" r:id="rId13"/>
    <p:sldId id="267" r:id="rId14"/>
    <p:sldId id="268" r:id="rId15"/>
    <p:sldId id="275" r:id="rId16"/>
  </p:sldIdLst>
  <p:sldSz cx="6858000" cy="9906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Smith 10" initials="MS1" lastIdx="1" clrIdx="0">
    <p:extLst>
      <p:ext uri="{19B8F6BF-5375-455C-9EA6-DF929625EA0E}">
        <p15:presenceInfo xmlns:p15="http://schemas.microsoft.com/office/powerpoint/2012/main" userId="S::Michelle.Smith10@education.vic.gov.au::47ed2f01-f1d5-46aa-a6de-772f6bd745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B03"/>
    <a:srgbClr val="042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D29348-738A-FC51-20C1-07A2BB5A1E8C}" v="805" dt="2025-11-26T00:36:33.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68"/>
  </p:normalViewPr>
  <p:slideViewPr>
    <p:cSldViewPr snapToGrid="0">
      <p:cViewPr varScale="1">
        <p:scale>
          <a:sx n="82" d="100"/>
          <a:sy n="82" d="100"/>
        </p:scale>
        <p:origin x="2976" y="424"/>
      </p:cViewPr>
      <p:guideLst>
        <p:guide orient="horz" pos="3168"/>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B718D13-6BA6-0D48-8F5B-77371EEFAF96}" type="datetimeFigureOut">
              <a:rPr lang="en-US" smtClean="0"/>
              <a:t>3/5/26</a:t>
            </a:fld>
            <a:endParaRPr lang="en-US"/>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705E35D-ADE6-6A46-A307-3FB397566BC5}" type="slidenum">
              <a:rPr lang="en-US" smtClean="0"/>
              <a:t>‹#›</a:t>
            </a:fld>
            <a:endParaRPr lang="en-US"/>
          </a:p>
        </p:txBody>
      </p:sp>
    </p:spTree>
    <p:extLst>
      <p:ext uri="{BB962C8B-B14F-4D97-AF65-F5344CB8AC3E}">
        <p14:creationId xmlns:p14="http://schemas.microsoft.com/office/powerpoint/2010/main" val="107156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5E35D-ADE6-6A46-A307-3FB397566BC5}" type="slidenum">
              <a:rPr lang="en-US" smtClean="0"/>
              <a:t>3</a:t>
            </a:fld>
            <a:endParaRPr lang="en-US"/>
          </a:p>
        </p:txBody>
      </p:sp>
    </p:spTree>
    <p:extLst>
      <p:ext uri="{BB962C8B-B14F-4D97-AF65-F5344CB8AC3E}">
        <p14:creationId xmlns:p14="http://schemas.microsoft.com/office/powerpoint/2010/main" val="361620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705E35D-ADE6-6A46-A307-3FB397566BC5}" type="slidenum">
              <a:rPr lang="en-US" smtClean="0"/>
              <a:t>4</a:t>
            </a:fld>
            <a:endParaRPr lang="en-US"/>
          </a:p>
        </p:txBody>
      </p:sp>
    </p:spTree>
    <p:extLst>
      <p:ext uri="{BB962C8B-B14F-4D97-AF65-F5344CB8AC3E}">
        <p14:creationId xmlns:p14="http://schemas.microsoft.com/office/powerpoint/2010/main" val="2776018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8D235D6-1FF4-D54C-A469-BA595ED500D2}" type="datetimeFigureOut">
              <a:rPr lang="en-US" smtClean="0"/>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74924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D235D6-1FF4-D54C-A469-BA595ED500D2}" type="datetimeFigureOut">
              <a:rPr lang="en-US" smtClean="0"/>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57266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D235D6-1FF4-D54C-A469-BA595ED500D2}" type="datetimeFigureOut">
              <a:rPr lang="en-US" smtClean="0"/>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115912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D235D6-1FF4-D54C-A469-BA595ED500D2}" type="datetimeFigureOut">
              <a:rPr lang="en-US" smtClean="0"/>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13780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D235D6-1FF4-D54C-A469-BA595ED500D2}" type="datetimeFigureOut">
              <a:rPr lang="en-US" smtClean="0"/>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4299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D235D6-1FF4-D54C-A469-BA595ED500D2}" type="datetimeFigureOut">
              <a:rPr lang="en-US" smtClean="0"/>
              <a:t>3/5/26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98290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D235D6-1FF4-D54C-A469-BA595ED500D2}" type="datetimeFigureOut">
              <a:rPr lang="en-US" smtClean="0"/>
              <a:t>3/5/26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135497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D235D6-1FF4-D54C-A469-BA595ED500D2}" type="datetimeFigureOut">
              <a:rPr lang="en-US" smtClean="0"/>
              <a:t>3/5/26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51170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235D6-1FF4-D54C-A469-BA595ED500D2}" type="datetimeFigureOut">
              <a:rPr lang="en-US" smtClean="0"/>
              <a:t>3/5/26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2084420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8D235D6-1FF4-D54C-A469-BA595ED500D2}" type="datetimeFigureOut">
              <a:rPr lang="en-US" smtClean="0"/>
              <a:t>3/5/26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193747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8D235D6-1FF4-D54C-A469-BA595ED500D2}" type="datetimeFigureOut">
              <a:rPr lang="en-US" smtClean="0"/>
              <a:t>3/5/26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4F0DC-2F4A-8B49-BA06-C1F341215D52}" type="slidenum">
              <a:rPr lang="en-US" smtClean="0"/>
              <a:t>‹#›</a:t>
            </a:fld>
            <a:endParaRPr lang="en-US"/>
          </a:p>
        </p:txBody>
      </p:sp>
    </p:spTree>
    <p:extLst>
      <p:ext uri="{BB962C8B-B14F-4D97-AF65-F5344CB8AC3E}">
        <p14:creationId xmlns:p14="http://schemas.microsoft.com/office/powerpoint/2010/main" val="182733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2A4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8D235D6-1FF4-D54C-A469-BA595ED500D2}" type="datetimeFigureOut">
              <a:rPr lang="en-US" smtClean="0"/>
              <a:t>3/5/26</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214F0DC-2F4A-8B49-BA06-C1F341215D52}" type="slidenum">
              <a:rPr lang="en-US" smtClean="0"/>
              <a:t>‹#›</a:t>
            </a:fld>
            <a:endParaRPr lang="en-US"/>
          </a:p>
        </p:txBody>
      </p:sp>
    </p:spTree>
    <p:extLst>
      <p:ext uri="{BB962C8B-B14F-4D97-AF65-F5344CB8AC3E}">
        <p14:creationId xmlns:p14="http://schemas.microsoft.com/office/powerpoint/2010/main" val="1911759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6.tiff"/><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6.tif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tiff"/><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2.jpeg"/><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6.tiff"/><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82"/>
          <p:cNvSpPr txBox="1"/>
          <p:nvPr/>
        </p:nvSpPr>
        <p:spPr>
          <a:xfrm rot="1215306">
            <a:off x="118519" y="722881"/>
            <a:ext cx="4027519"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200" b="1" kern="1500" spc="122" dirty="0">
                <a:solidFill>
                  <a:srgbClr val="FFDB03"/>
                </a:solidFill>
                <a:effectLst>
                  <a:outerShdw blurRad="25400" algn="tl">
                    <a:srgbClr val="000000">
                      <a:alpha val="43000"/>
                    </a:srgbClr>
                  </a:outerShdw>
                </a:effectLst>
                <a:latin typeface="KG Blank Space Solid"/>
                <a:ea typeface="KG Blank Space Solid" charset="0"/>
                <a:cs typeface="KG Blank Space Solid" charset="0"/>
              </a:rPr>
              <a:t>“A curious, connected learning community.”</a:t>
            </a:r>
            <a:endParaRPr lang="en-US" kern="1500" dirty="0">
              <a:solidFill>
                <a:srgbClr val="FFDB03"/>
              </a:solidFill>
              <a:latin typeface="KG Blank Space Solid"/>
              <a:ea typeface="KG Blank Space Solid" charset="0"/>
              <a:cs typeface="KG Blank Space Solid" charset="0"/>
            </a:endParaRPr>
          </a:p>
        </p:txBody>
      </p:sp>
      <p:pic>
        <p:nvPicPr>
          <p:cNvPr id="22" name="Picture 21"/>
          <p:cNvPicPr>
            <a:picLocks noChangeAspect="1"/>
          </p:cNvPicPr>
          <p:nvPr/>
        </p:nvPicPr>
        <p:blipFill rotWithShape="1">
          <a:blip r:embed="rId2">
            <a:duotone>
              <a:schemeClr val="bg2">
                <a:shade val="45000"/>
                <a:satMod val="135000"/>
              </a:schemeClr>
              <a:prstClr val="white"/>
            </a:duotone>
          </a:blip>
          <a:srcRect l="20758" t="31687" r="37142" b="51875"/>
          <a:stretch/>
        </p:blipFill>
        <p:spPr>
          <a:xfrm rot="4311982">
            <a:off x="-394626" y="7125367"/>
            <a:ext cx="4288449" cy="494174"/>
          </a:xfrm>
          <a:prstGeom prst="rect">
            <a:avLst/>
          </a:prstGeom>
        </p:spPr>
      </p:pic>
      <p:pic>
        <p:nvPicPr>
          <p:cNvPr id="20" name="Picture 19"/>
          <p:cNvPicPr>
            <a:picLocks noChangeAspect="1"/>
          </p:cNvPicPr>
          <p:nvPr/>
        </p:nvPicPr>
        <p:blipFill rotWithShape="1">
          <a:blip r:embed="rId2"/>
          <a:srcRect l="20758" t="31687" r="37142" b="51875"/>
          <a:stretch/>
        </p:blipFill>
        <p:spPr>
          <a:xfrm rot="6144736">
            <a:off x="-236012" y="7005165"/>
            <a:ext cx="4722565" cy="193075"/>
          </a:xfrm>
          <a:prstGeom prst="rect">
            <a:avLst/>
          </a:prstGeom>
        </p:spPr>
      </p:pic>
      <p:pic>
        <p:nvPicPr>
          <p:cNvPr id="21" name="Picture 20"/>
          <p:cNvPicPr>
            <a:picLocks noChangeAspect="1"/>
          </p:cNvPicPr>
          <p:nvPr/>
        </p:nvPicPr>
        <p:blipFill rotWithShape="1">
          <a:blip r:embed="rId2"/>
          <a:srcRect l="20758" t="31687" r="37142" b="51875"/>
          <a:stretch/>
        </p:blipFill>
        <p:spPr>
          <a:xfrm rot="4311982">
            <a:off x="-56404" y="7014040"/>
            <a:ext cx="4288449" cy="175327"/>
          </a:xfrm>
          <a:prstGeom prst="rect">
            <a:avLst/>
          </a:prstGeom>
        </p:spPr>
      </p:pic>
      <p:pic>
        <p:nvPicPr>
          <p:cNvPr id="12" name="Picture 11"/>
          <p:cNvPicPr>
            <a:picLocks noChangeAspect="1"/>
          </p:cNvPicPr>
          <p:nvPr/>
        </p:nvPicPr>
        <p:blipFill rotWithShape="1">
          <a:blip r:embed="rId2"/>
          <a:srcRect l="20758" t="31687" r="37142" b="51875"/>
          <a:stretch/>
        </p:blipFill>
        <p:spPr>
          <a:xfrm rot="2389376">
            <a:off x="1437776" y="1448469"/>
            <a:ext cx="6480305" cy="542421"/>
          </a:xfrm>
          <a:prstGeom prst="rect">
            <a:avLst/>
          </a:prstGeom>
        </p:spPr>
      </p:pic>
      <p:pic>
        <p:nvPicPr>
          <p:cNvPr id="13" name="Picture 12"/>
          <p:cNvPicPr>
            <a:picLocks noChangeAspect="1"/>
          </p:cNvPicPr>
          <p:nvPr/>
        </p:nvPicPr>
        <p:blipFill rotWithShape="1">
          <a:blip r:embed="rId2"/>
          <a:srcRect l="20758" t="31687" r="37142" b="51875"/>
          <a:stretch/>
        </p:blipFill>
        <p:spPr>
          <a:xfrm rot="19998071">
            <a:off x="-1248639" y="3922076"/>
            <a:ext cx="9081291" cy="869075"/>
          </a:xfrm>
          <a:prstGeom prst="rect">
            <a:avLst/>
          </a:prstGeom>
        </p:spPr>
      </p:pic>
      <p:pic>
        <p:nvPicPr>
          <p:cNvPr id="14" name="Picture 13"/>
          <p:cNvPicPr>
            <a:picLocks noChangeAspect="1"/>
          </p:cNvPicPr>
          <p:nvPr/>
        </p:nvPicPr>
        <p:blipFill rotWithShape="1">
          <a:blip r:embed="rId2"/>
          <a:srcRect l="20758" t="31687" r="37142" b="51875"/>
          <a:stretch/>
        </p:blipFill>
        <p:spPr>
          <a:xfrm rot="19998071">
            <a:off x="-1312790" y="3492626"/>
            <a:ext cx="9081291" cy="248218"/>
          </a:xfrm>
          <a:prstGeom prst="rect">
            <a:avLst/>
          </a:prstGeom>
        </p:spPr>
      </p:pic>
      <p:pic>
        <p:nvPicPr>
          <p:cNvPr id="15" name="Picture 14"/>
          <p:cNvPicPr>
            <a:picLocks noChangeAspect="1"/>
          </p:cNvPicPr>
          <p:nvPr/>
        </p:nvPicPr>
        <p:blipFill rotWithShape="1">
          <a:blip r:embed="rId2"/>
          <a:srcRect l="20758" t="31687" r="37142" b="51875"/>
          <a:stretch/>
        </p:blipFill>
        <p:spPr>
          <a:xfrm rot="19998071">
            <a:off x="-1519478" y="3109444"/>
            <a:ext cx="9081291" cy="248218"/>
          </a:xfrm>
          <a:prstGeom prst="rect">
            <a:avLst/>
          </a:prstGeom>
        </p:spPr>
      </p:pic>
      <p:pic>
        <p:nvPicPr>
          <p:cNvPr id="16" name="Picture 15"/>
          <p:cNvPicPr>
            <a:picLocks noChangeAspect="1"/>
          </p:cNvPicPr>
          <p:nvPr/>
        </p:nvPicPr>
        <p:blipFill rotWithShape="1">
          <a:blip r:embed="rId2">
            <a:duotone>
              <a:schemeClr val="bg2">
                <a:shade val="45000"/>
                <a:satMod val="135000"/>
              </a:schemeClr>
              <a:prstClr val="white"/>
            </a:duotone>
          </a:blip>
          <a:srcRect l="20758" t="31687" r="37142" b="51875"/>
          <a:stretch/>
        </p:blipFill>
        <p:spPr>
          <a:xfrm rot="19998071">
            <a:off x="-1307295" y="3321406"/>
            <a:ext cx="9081291" cy="179031"/>
          </a:xfrm>
          <a:prstGeom prst="rect">
            <a:avLst/>
          </a:prstGeom>
        </p:spPr>
      </p:pic>
      <p:pic>
        <p:nvPicPr>
          <p:cNvPr id="18" name="Picture 17"/>
          <p:cNvPicPr>
            <a:picLocks noChangeAspect="1"/>
          </p:cNvPicPr>
          <p:nvPr/>
        </p:nvPicPr>
        <p:blipFill rotWithShape="1">
          <a:blip r:embed="rId2"/>
          <a:srcRect l="19225" t="20970" r="-2666" b="38941"/>
          <a:stretch/>
        </p:blipFill>
        <p:spPr>
          <a:xfrm flipH="1">
            <a:off x="-941829" y="8901070"/>
            <a:ext cx="7817757" cy="1074897"/>
          </a:xfrm>
          <a:prstGeom prst="rect">
            <a:avLst/>
          </a:prstGeom>
        </p:spPr>
      </p:pic>
      <p:sp>
        <p:nvSpPr>
          <p:cNvPr id="17" name="Text Box 1082"/>
          <p:cNvSpPr txBox="1"/>
          <p:nvPr/>
        </p:nvSpPr>
        <p:spPr>
          <a:xfrm>
            <a:off x="2848410" y="9159754"/>
            <a:ext cx="4027519"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8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Parent Handbook</a:t>
            </a:r>
            <a:endParaRPr lang="en-US" sz="1600" kern="1500">
              <a:solidFill>
                <a:srgbClr val="042A44"/>
              </a:solidFill>
              <a:latin typeface="KG Blank Space Solid" charset="0"/>
              <a:ea typeface="KG Blank Space Solid" charset="0"/>
              <a:cs typeface="KG Blank Space Solid" charset="0"/>
            </a:endParaRPr>
          </a:p>
        </p:txBody>
      </p:sp>
      <p:sp>
        <p:nvSpPr>
          <p:cNvPr id="19" name="Text Box 1082"/>
          <p:cNvSpPr txBox="1"/>
          <p:nvPr/>
        </p:nvSpPr>
        <p:spPr>
          <a:xfrm>
            <a:off x="2633811" y="5111123"/>
            <a:ext cx="4027519" cy="1606133"/>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6000" b="1" kern="1500" spc="122">
                <a:solidFill>
                  <a:schemeClr val="bg1"/>
                </a:solidFill>
                <a:effectLst>
                  <a:outerShdw blurRad="25400" algn="tl">
                    <a:srgbClr val="000000">
                      <a:alpha val="43000"/>
                    </a:srgbClr>
                  </a:outerShdw>
                </a:effectLst>
                <a:latin typeface="KG Blank Space Solid" charset="0"/>
                <a:ea typeface="KG Blank Space Solid" charset="0"/>
                <a:cs typeface="KG Blank Space Solid" charset="0"/>
              </a:rPr>
              <a:t>Morwell Central Primary School</a:t>
            </a:r>
            <a:endParaRPr lang="en-US" sz="4000" kern="1500">
              <a:solidFill>
                <a:schemeClr val="bg1"/>
              </a:solidFill>
              <a:latin typeface="KG Blank Space Solid" charset="0"/>
              <a:ea typeface="KG Blank Space Solid" charset="0"/>
              <a:cs typeface="KG Blank Space Solid" charset="0"/>
            </a:endParaRPr>
          </a:p>
        </p:txBody>
      </p:sp>
      <p:sp>
        <p:nvSpPr>
          <p:cNvPr id="26" name="Text Box 1082"/>
          <p:cNvSpPr txBox="1"/>
          <p:nvPr/>
        </p:nvSpPr>
        <p:spPr>
          <a:xfrm rot="20004734">
            <a:off x="-490316" y="4890352"/>
            <a:ext cx="4027519"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44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ASPIRE</a:t>
            </a:r>
            <a:endParaRPr lang="en-US" sz="2800" kern="1500">
              <a:solidFill>
                <a:srgbClr val="042A44"/>
              </a:solidFill>
              <a:latin typeface="KG Blank Space Solid" charset="0"/>
              <a:ea typeface="KG Blank Space Solid" charset="0"/>
              <a:cs typeface="KG Blank Space Solid" charset="0"/>
            </a:endParaRPr>
          </a:p>
        </p:txBody>
      </p:sp>
      <p:pic>
        <p:nvPicPr>
          <p:cNvPr id="3" name="Picture 2"/>
          <p:cNvPicPr>
            <a:picLocks noChangeAspect="1"/>
          </p:cNvPicPr>
          <p:nvPr/>
        </p:nvPicPr>
        <p:blipFill>
          <a:blip r:embed="rId3">
            <a:clrChange>
              <a:clrFrom>
                <a:srgbClr val="0F222D"/>
              </a:clrFrom>
              <a:clrTo>
                <a:srgbClr val="0F222D">
                  <a:alpha val="0"/>
                </a:srgbClr>
              </a:clrTo>
            </a:clrChange>
          </a:blip>
          <a:stretch>
            <a:fillRect/>
          </a:stretch>
        </p:blipFill>
        <p:spPr>
          <a:xfrm>
            <a:off x="4754683" y="104386"/>
            <a:ext cx="1438509" cy="1586985"/>
          </a:xfrm>
          <a:prstGeom prst="rect">
            <a:avLst/>
          </a:prstGeom>
        </p:spPr>
      </p:pic>
      <p:pic>
        <p:nvPicPr>
          <p:cNvPr id="24" name="Picture 23"/>
          <p:cNvPicPr>
            <a:picLocks noChangeAspect="1"/>
          </p:cNvPicPr>
          <p:nvPr/>
        </p:nvPicPr>
        <p:blipFill rotWithShape="1">
          <a:blip r:embed="rId4">
            <a:clrChange>
              <a:clrFrom>
                <a:srgbClr val="0F222D"/>
              </a:clrFrom>
              <a:clrTo>
                <a:srgbClr val="0F222D">
                  <a:alpha val="0"/>
                </a:srgbClr>
              </a:clrTo>
            </a:clrChange>
            <a:extLst>
              <a:ext uri="{BEBA8EAE-BF5A-486C-A8C5-ECC9F3942E4B}">
                <a14:imgProps xmlns:a14="http://schemas.microsoft.com/office/drawing/2010/main">
                  <a14:imgLayer r:embed="rId5">
                    <a14:imgEffect>
                      <a14:backgroundRemoval t="33359" b="61887" l="35871" r="63452"/>
                    </a14:imgEffect>
                  </a14:imgLayer>
                </a14:imgProps>
              </a:ext>
            </a:extLst>
          </a:blip>
          <a:srcRect l="35398" t="32916" r="33259" b="38628"/>
          <a:stretch/>
        </p:blipFill>
        <p:spPr>
          <a:xfrm>
            <a:off x="253081" y="2460267"/>
            <a:ext cx="1389361" cy="1391558"/>
          </a:xfrm>
          <a:prstGeom prst="rect">
            <a:avLst/>
          </a:prstGeom>
        </p:spPr>
      </p:pic>
      <p:pic>
        <p:nvPicPr>
          <p:cNvPr id="2" name="Picture 3">
            <a:extLst>
              <a:ext uri="{FF2B5EF4-FFF2-40B4-BE49-F238E27FC236}">
                <a16:creationId xmlns:a16="http://schemas.microsoft.com/office/drawing/2014/main" id="{D4CC7245-5FFE-79DB-BEC8-A1701D29BA0B}"/>
              </a:ext>
            </a:extLst>
          </p:cNvPr>
          <p:cNvPicPr>
            <a:picLocks noChangeAspect="1"/>
          </p:cNvPicPr>
          <p:nvPr/>
        </p:nvPicPr>
        <p:blipFill>
          <a:blip r:embed="rId6"/>
          <a:stretch>
            <a:fillRect/>
          </a:stretch>
        </p:blipFill>
        <p:spPr>
          <a:xfrm>
            <a:off x="245372" y="6635370"/>
            <a:ext cx="3079334" cy="2050103"/>
          </a:xfrm>
          <a:prstGeom prst="ellipse">
            <a:avLst/>
          </a:prstGeom>
        </p:spPr>
      </p:pic>
      <p:pic>
        <p:nvPicPr>
          <p:cNvPr id="4" name="Picture 4">
            <a:extLst>
              <a:ext uri="{FF2B5EF4-FFF2-40B4-BE49-F238E27FC236}">
                <a16:creationId xmlns:a16="http://schemas.microsoft.com/office/drawing/2014/main" id="{904D818E-EAD0-8E2E-9658-991D38E1D82C}"/>
              </a:ext>
            </a:extLst>
          </p:cNvPr>
          <p:cNvPicPr>
            <a:picLocks noChangeAspect="1"/>
          </p:cNvPicPr>
          <p:nvPr/>
        </p:nvPicPr>
        <p:blipFill>
          <a:blip r:embed="rId7"/>
          <a:stretch>
            <a:fillRect/>
          </a:stretch>
        </p:blipFill>
        <p:spPr>
          <a:xfrm>
            <a:off x="4021765" y="1809687"/>
            <a:ext cx="2539806" cy="3088245"/>
          </a:xfrm>
          <a:prstGeom prst="flowChartConnector">
            <a:avLst/>
          </a:prstGeom>
        </p:spPr>
      </p:pic>
    </p:spTree>
    <p:extLst>
      <p:ext uri="{BB962C8B-B14F-4D97-AF65-F5344CB8AC3E}">
        <p14:creationId xmlns:p14="http://schemas.microsoft.com/office/powerpoint/2010/main" val="66026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207" t="21121" r="17198" b="32593"/>
          <a:stretch/>
        </p:blipFill>
        <p:spPr>
          <a:xfrm rot="10800000" flipH="1">
            <a:off x="588898" y="7300826"/>
            <a:ext cx="6320844" cy="3268365"/>
          </a:xfrm>
          <a:prstGeom prst="rect">
            <a:avLst/>
          </a:prstGeom>
        </p:spPr>
      </p:pic>
      <p:pic>
        <p:nvPicPr>
          <p:cNvPr id="13" name="Picture 12"/>
          <p:cNvPicPr>
            <a:picLocks noChangeAspect="1"/>
          </p:cNvPicPr>
          <p:nvPr/>
        </p:nvPicPr>
        <p:blipFill rotWithShape="1">
          <a:blip r:embed="rId3"/>
          <a:srcRect l="20758" t="31687" r="37142" b="51875"/>
          <a:stretch/>
        </p:blipFill>
        <p:spPr>
          <a:xfrm rot="5400000">
            <a:off x="-4613743" y="4955871"/>
            <a:ext cx="10204229" cy="228602"/>
          </a:xfrm>
          <a:prstGeom prst="rect">
            <a:avLst/>
          </a:prstGeom>
        </p:spPr>
      </p:pic>
      <p:pic>
        <p:nvPicPr>
          <p:cNvPr id="14" name="Picture 13"/>
          <p:cNvPicPr>
            <a:picLocks noChangeAspect="1"/>
          </p:cNvPicPr>
          <p:nvPr/>
        </p:nvPicPr>
        <p:blipFill rotWithShape="1">
          <a:blip r:embed="rId3">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sp>
        <p:nvSpPr>
          <p:cNvPr id="15" name="Text Box 1082"/>
          <p:cNvSpPr txBox="1"/>
          <p:nvPr/>
        </p:nvSpPr>
        <p:spPr>
          <a:xfrm>
            <a:off x="3516357" y="836108"/>
            <a:ext cx="3428999"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Infectious Diseases</a:t>
            </a:r>
            <a:endParaRPr lang="en-US" sz="1100" kern="1500">
              <a:solidFill>
                <a:srgbClr val="FFDB03"/>
              </a:solidFill>
              <a:latin typeface="KG Blank Space Solid" charset="0"/>
              <a:ea typeface="KG Blank Space Solid" charset="0"/>
              <a:cs typeface="KG Blank Space Solid"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98" y="777543"/>
            <a:ext cx="2801033" cy="2962149"/>
          </a:xfrm>
          <a:prstGeom prst="rect">
            <a:avLst/>
          </a:prstGeom>
        </p:spPr>
      </p:pic>
      <p:sp>
        <p:nvSpPr>
          <p:cNvPr id="9" name="Text Box 1082"/>
          <p:cNvSpPr txBox="1"/>
          <p:nvPr/>
        </p:nvSpPr>
        <p:spPr>
          <a:xfrm>
            <a:off x="2754342" y="7998471"/>
            <a:ext cx="446051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8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Medication</a:t>
            </a:r>
            <a:endParaRPr lang="en-US" sz="1600" kern="1500">
              <a:solidFill>
                <a:srgbClr val="042A44"/>
              </a:solidFill>
              <a:latin typeface="KG Blank Space Solid" charset="0"/>
              <a:ea typeface="KG Blank Space Solid" charset="0"/>
              <a:cs typeface="KG Blank Space Solid" charset="0"/>
            </a:endParaRPr>
          </a:p>
        </p:txBody>
      </p:sp>
      <p:sp>
        <p:nvSpPr>
          <p:cNvPr id="31" name="TextBox 30"/>
          <p:cNvSpPr txBox="1"/>
          <p:nvPr/>
        </p:nvSpPr>
        <p:spPr>
          <a:xfrm>
            <a:off x="637698" y="8484541"/>
            <a:ext cx="6188582" cy="1277273"/>
          </a:xfrm>
          <a:prstGeom prst="rect">
            <a:avLst/>
          </a:prstGeom>
          <a:noFill/>
        </p:spPr>
        <p:txBody>
          <a:bodyPr wrap="square" rtlCol="0">
            <a:spAutoFit/>
          </a:bodyPr>
          <a:lstStyle/>
          <a:p>
            <a:r>
              <a:rPr lang="en-US" sz="1100" dirty="0"/>
              <a:t>The school is keen to look after the total wellbeing of its students and acknowledges that medication may be essential for some students. All medication for students is kept at the office and must be signed in by a parent. Written instructions on how and when to administer the medication must be provided. </a:t>
            </a:r>
          </a:p>
          <a:p>
            <a:pPr algn="just"/>
            <a:r>
              <a:rPr lang="en-US" sz="1100" dirty="0"/>
              <a:t>Students who suffer from asthma must have an Asthma Plan completed and filed at the office. This should be updated regularly. </a:t>
            </a:r>
          </a:p>
          <a:p>
            <a:pPr algn="just"/>
            <a:r>
              <a:rPr lang="en-US" sz="1100" dirty="0"/>
              <a:t>It is important that the school is informed of any ongoing illness or medical problems your child may have. Appropriate plans for managing these should be discussed with school staff at the start of the school year.</a:t>
            </a:r>
            <a:endParaRPr lang="en-US" sz="1100" dirty="0">
              <a:effectLst/>
            </a:endParaRPr>
          </a:p>
        </p:txBody>
      </p:sp>
      <p:pic>
        <p:nvPicPr>
          <p:cNvPr id="35" name="Picture 34"/>
          <p:cNvPicPr>
            <a:picLocks noChangeAspect="1"/>
          </p:cNvPicPr>
          <p:nvPr/>
        </p:nvPicPr>
        <p:blipFill rotWithShape="1">
          <a:blip r:embed="rId3"/>
          <a:srcRect l="20758" t="31687" r="37142" b="51875"/>
          <a:stretch/>
        </p:blipFill>
        <p:spPr>
          <a:xfrm>
            <a:off x="-277791" y="114348"/>
            <a:ext cx="7187534" cy="663195"/>
          </a:xfrm>
          <a:prstGeom prst="rect">
            <a:avLst/>
          </a:prstGeom>
        </p:spPr>
      </p:pic>
      <p:sp>
        <p:nvSpPr>
          <p:cNvPr id="32" name="TextBox 31"/>
          <p:cNvSpPr txBox="1"/>
          <p:nvPr/>
        </p:nvSpPr>
        <p:spPr>
          <a:xfrm>
            <a:off x="3516357" y="1095031"/>
            <a:ext cx="3274898" cy="938719"/>
          </a:xfrm>
          <a:prstGeom prst="rect">
            <a:avLst/>
          </a:prstGeom>
          <a:noFill/>
        </p:spPr>
        <p:txBody>
          <a:bodyPr wrap="square" rtlCol="0">
            <a:spAutoFit/>
          </a:bodyPr>
          <a:lstStyle/>
          <a:p>
            <a:pPr algn="just"/>
            <a:r>
              <a:rPr lang="en-US" sz="1100">
                <a:solidFill>
                  <a:schemeClr val="bg1"/>
                </a:solidFill>
              </a:rPr>
              <a:t>The Ministry of Education requires the following Exclusion Table to be observed in cases of infectious diseases. Please note that for children who have not been inoculated prior to coming to school, the exclusion time is much longer. </a:t>
            </a:r>
          </a:p>
        </p:txBody>
      </p:sp>
      <p:sp>
        <p:nvSpPr>
          <p:cNvPr id="34" name="Text Box 1082"/>
          <p:cNvSpPr txBox="1"/>
          <p:nvPr/>
        </p:nvSpPr>
        <p:spPr>
          <a:xfrm>
            <a:off x="637698" y="155574"/>
            <a:ext cx="6120154" cy="453333"/>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6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Health and Safety</a:t>
            </a:r>
            <a:endParaRPr lang="en-US" sz="2000" kern="1500">
              <a:solidFill>
                <a:srgbClr val="042A44"/>
              </a:solidFill>
              <a:latin typeface="KG Blank Space Solid" charset="0"/>
              <a:ea typeface="KG Blank Space Solid" charset="0"/>
              <a:cs typeface="KG Blank Space Solid" charset="0"/>
            </a:endParaRP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56" y="3387310"/>
            <a:ext cx="2801033" cy="5048020"/>
          </a:xfrm>
          <a:prstGeom prst="rect">
            <a:avLst/>
          </a:prstGeom>
        </p:spPr>
      </p:pic>
      <p:sp>
        <p:nvSpPr>
          <p:cNvPr id="38" name="Rectangle 37"/>
          <p:cNvSpPr/>
          <p:nvPr/>
        </p:nvSpPr>
        <p:spPr>
          <a:xfrm>
            <a:off x="860663" y="990019"/>
            <a:ext cx="2246057" cy="7202511"/>
          </a:xfrm>
          <a:prstGeom prst="rect">
            <a:avLst/>
          </a:prstGeom>
          <a:ln>
            <a:noFill/>
          </a:ln>
          <a:effectLst>
            <a:outerShdw blurRad="50800" dist="762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Text Box 1082"/>
          <p:cNvSpPr txBox="1"/>
          <p:nvPr/>
        </p:nvSpPr>
        <p:spPr>
          <a:xfrm>
            <a:off x="615436" y="1016861"/>
            <a:ext cx="2570160"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Injury</a:t>
            </a:r>
            <a:endParaRPr lang="en-US" sz="1200" kern="1500">
              <a:solidFill>
                <a:srgbClr val="FFDB03"/>
              </a:solidFill>
              <a:latin typeface="KG Blank Space Solid" charset="0"/>
              <a:ea typeface="KG Blank Space Solid" charset="0"/>
              <a:cs typeface="KG Blank Space Solid" charset="0"/>
            </a:endParaRPr>
          </a:p>
        </p:txBody>
      </p:sp>
      <p:sp>
        <p:nvSpPr>
          <p:cNvPr id="42" name="Text Box 1082"/>
          <p:cNvSpPr txBox="1"/>
          <p:nvPr/>
        </p:nvSpPr>
        <p:spPr>
          <a:xfrm>
            <a:off x="971632" y="3983389"/>
            <a:ext cx="2150726"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Emergency Information</a:t>
            </a:r>
            <a:endParaRPr lang="en-US" sz="1200" kern="1500">
              <a:solidFill>
                <a:srgbClr val="FFDB03"/>
              </a:solidFill>
              <a:latin typeface="KG Blank Space Solid" charset="0"/>
              <a:ea typeface="KG Blank Space Solid" charset="0"/>
              <a:cs typeface="KG Blank Space Solid" charset="0"/>
            </a:endParaRPr>
          </a:p>
        </p:txBody>
      </p:sp>
      <p:sp>
        <p:nvSpPr>
          <p:cNvPr id="44" name="TextBox 43"/>
          <p:cNvSpPr txBox="1"/>
          <p:nvPr/>
        </p:nvSpPr>
        <p:spPr>
          <a:xfrm>
            <a:off x="917224" y="1295625"/>
            <a:ext cx="2267242" cy="2631490"/>
          </a:xfrm>
          <a:prstGeom prst="rect">
            <a:avLst/>
          </a:prstGeom>
          <a:noFill/>
        </p:spPr>
        <p:txBody>
          <a:bodyPr wrap="square" lIns="91440" tIns="45720" rIns="91440" bIns="45720" rtlCol="0" anchor="t">
            <a:spAutoFit/>
          </a:bodyPr>
          <a:lstStyle/>
          <a:p>
            <a:r>
              <a:rPr lang="en-US" sz="1100" dirty="0"/>
              <a:t>The school has trained First Aid staff who attend to minor injuries and record these via the Compass </a:t>
            </a:r>
            <a:r>
              <a:rPr lang="en-US" sz="1100" dirty="0" err="1"/>
              <a:t>portal.A</a:t>
            </a:r>
            <a:r>
              <a:rPr lang="en-US" sz="1100" dirty="0"/>
              <a:t> message is sent via Compass explaining the injury and treatment given. </a:t>
            </a:r>
          </a:p>
          <a:p>
            <a:r>
              <a:rPr lang="en-US" sz="1100" dirty="0"/>
              <a:t>In the event of a serious injury or sickness at school, parents will be contacted immediately, or if unavailable, the emergency person listed on the child’s file will be contacted. In the case of an emergency an ambulance will be called immediately. Parents will be notified as soon as possible. </a:t>
            </a:r>
            <a:endParaRPr lang="en-US" sz="1100" dirty="0">
              <a:ea typeface="Calibri" panose="020F0502020204030204"/>
              <a:cs typeface="Calibri" panose="020F0502020204030204"/>
            </a:endParaRPr>
          </a:p>
        </p:txBody>
      </p:sp>
      <p:sp>
        <p:nvSpPr>
          <p:cNvPr id="45" name="TextBox 44"/>
          <p:cNvSpPr txBox="1"/>
          <p:nvPr/>
        </p:nvSpPr>
        <p:spPr>
          <a:xfrm>
            <a:off x="857980" y="4592233"/>
            <a:ext cx="2215205" cy="2123658"/>
          </a:xfrm>
          <a:prstGeom prst="rect">
            <a:avLst/>
          </a:prstGeom>
          <a:noFill/>
        </p:spPr>
        <p:txBody>
          <a:bodyPr wrap="square" lIns="91440" tIns="45720" rIns="91440" bIns="45720" rtlCol="0" anchor="t">
            <a:spAutoFit/>
          </a:bodyPr>
          <a:lstStyle/>
          <a:p>
            <a:pPr algn="just"/>
            <a:r>
              <a:rPr lang="en-US" sz="1100"/>
              <a:t>When you </a:t>
            </a:r>
            <a:r>
              <a:rPr lang="en-US" sz="1100" err="1"/>
              <a:t>enrol</a:t>
            </a:r>
            <a:r>
              <a:rPr lang="en-US" sz="1100"/>
              <a:t> your child, you provide us with certain information concerning them. If there is any change in the information that you have provided, please contact the school immediately to ensure that this information is updated. Note that information provided is confidential and is only used for the care of your child and will not be made available to anyone outside the Department of Education. </a:t>
            </a:r>
          </a:p>
        </p:txBody>
      </p:sp>
      <p:sp>
        <p:nvSpPr>
          <p:cNvPr id="46" name="Text Box 1082"/>
          <p:cNvSpPr txBox="1"/>
          <p:nvPr/>
        </p:nvSpPr>
        <p:spPr>
          <a:xfrm>
            <a:off x="4390482" y="5472729"/>
            <a:ext cx="3589958"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Headlice</a:t>
            </a:r>
            <a:endParaRPr lang="en-US" sz="1100" kern="1500">
              <a:solidFill>
                <a:srgbClr val="FFDB03"/>
              </a:solidFill>
              <a:latin typeface="KG Blank Space Solid" charset="0"/>
              <a:ea typeface="KG Blank Space Solid" charset="0"/>
              <a:cs typeface="KG Blank Space Solid" charset="0"/>
            </a:endParaRPr>
          </a:p>
        </p:txBody>
      </p:sp>
      <p:sp>
        <p:nvSpPr>
          <p:cNvPr id="50" name="Text Box 1082"/>
          <p:cNvSpPr txBox="1"/>
          <p:nvPr/>
        </p:nvSpPr>
        <p:spPr>
          <a:xfrm>
            <a:off x="831006" y="6641615"/>
            <a:ext cx="2150726"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sz="20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School Nurse</a:t>
            </a:r>
            <a:endParaRPr lang="en-US" sz="1200" kern="1500">
              <a:solidFill>
                <a:srgbClr val="FFDB03"/>
              </a:solidFill>
              <a:latin typeface="KG Blank Space Solid" charset="0"/>
              <a:ea typeface="KG Blank Space Solid" charset="0"/>
              <a:cs typeface="KG Blank Space Solid" charset="0"/>
            </a:endParaRPr>
          </a:p>
        </p:txBody>
      </p:sp>
      <p:sp>
        <p:nvSpPr>
          <p:cNvPr id="51" name="TextBox 50"/>
          <p:cNvSpPr txBox="1"/>
          <p:nvPr/>
        </p:nvSpPr>
        <p:spPr>
          <a:xfrm>
            <a:off x="839162" y="6966098"/>
            <a:ext cx="2260479" cy="769441"/>
          </a:xfrm>
          <a:prstGeom prst="rect">
            <a:avLst/>
          </a:prstGeom>
          <a:noFill/>
        </p:spPr>
        <p:txBody>
          <a:bodyPr wrap="square" lIns="91440" tIns="45720" rIns="91440" bIns="45720" rtlCol="0" anchor="t">
            <a:spAutoFit/>
          </a:bodyPr>
          <a:lstStyle/>
          <a:p>
            <a:pPr algn="just"/>
            <a:r>
              <a:rPr lang="en-US" sz="1100" dirty="0"/>
              <a:t>Our school nurse works onsite five days a week. </a:t>
            </a:r>
            <a:endParaRPr lang="en-US" sz="800" dirty="0"/>
          </a:p>
          <a:p>
            <a:pPr algn="just"/>
            <a:r>
              <a:rPr lang="en-US" sz="1100" dirty="0">
                <a:effectLst/>
              </a:rPr>
              <a:t>Please call the office if you would like to talk with her.</a:t>
            </a:r>
            <a:endParaRPr lang="en-US" sz="1100" dirty="0">
              <a:effectLst/>
              <a:cs typeface="Calibri"/>
            </a:endParaRPr>
          </a:p>
        </p:txBody>
      </p:sp>
      <p:graphicFrame>
        <p:nvGraphicFramePr>
          <p:cNvPr id="12" name="Table 11"/>
          <p:cNvGraphicFramePr>
            <a:graphicFrameLocks noGrp="1"/>
          </p:cNvGraphicFramePr>
          <p:nvPr>
            <p:extLst>
              <p:ext uri="{D42A27DB-BD31-4B8C-83A1-F6EECF244321}">
                <p14:modId xmlns:p14="http://schemas.microsoft.com/office/powerpoint/2010/main" val="1577409669"/>
              </p:ext>
            </p:extLst>
          </p:nvPr>
        </p:nvGraphicFramePr>
        <p:xfrm>
          <a:off x="3604759" y="2165703"/>
          <a:ext cx="3054416" cy="3205343"/>
        </p:xfrm>
        <a:graphic>
          <a:graphicData uri="http://schemas.openxmlformats.org/drawingml/2006/table">
            <a:tbl>
              <a:tblPr firstRow="1" bandRow="1">
                <a:tableStyleId>{00A15C55-8517-42AA-B614-E9B94910E393}</a:tableStyleId>
              </a:tblPr>
              <a:tblGrid>
                <a:gridCol w="1229414">
                  <a:extLst>
                    <a:ext uri="{9D8B030D-6E8A-4147-A177-3AD203B41FA5}">
                      <a16:colId xmlns:a16="http://schemas.microsoft.com/office/drawing/2014/main" val="20000"/>
                    </a:ext>
                  </a:extLst>
                </a:gridCol>
                <a:gridCol w="1825002">
                  <a:extLst>
                    <a:ext uri="{9D8B030D-6E8A-4147-A177-3AD203B41FA5}">
                      <a16:colId xmlns:a16="http://schemas.microsoft.com/office/drawing/2014/main" val="20001"/>
                    </a:ext>
                  </a:extLst>
                </a:gridCol>
              </a:tblGrid>
              <a:tr h="421766">
                <a:tc>
                  <a:txBody>
                    <a:bodyPr/>
                    <a:lstStyle/>
                    <a:p>
                      <a:r>
                        <a:rPr lang="en-US"/>
                        <a:t>Disease</a:t>
                      </a:r>
                    </a:p>
                  </a:txBody>
                  <a:tcPr/>
                </a:tc>
                <a:tc>
                  <a:txBody>
                    <a:bodyPr/>
                    <a:lstStyle/>
                    <a:p>
                      <a:r>
                        <a:rPr lang="en-US"/>
                        <a:t>Policy</a:t>
                      </a:r>
                    </a:p>
                  </a:txBody>
                  <a:tcPr/>
                </a:tc>
                <a:extLst>
                  <a:ext uri="{0D108BD9-81ED-4DB2-BD59-A6C34878D82A}">
                    <a16:rowId xmlns:a16="http://schemas.microsoft.com/office/drawing/2014/main" val="10000"/>
                  </a:ext>
                </a:extLst>
              </a:tr>
              <a:tr h="571985">
                <a:tc>
                  <a:txBody>
                    <a:bodyPr/>
                    <a:lstStyle/>
                    <a:p>
                      <a:r>
                        <a:rPr lang="en-US"/>
                        <a:t>Chicken Pox</a:t>
                      </a:r>
                    </a:p>
                  </a:txBody>
                  <a:tcPr/>
                </a:tc>
                <a:tc>
                  <a:txBody>
                    <a:bodyPr/>
                    <a:lstStyle/>
                    <a:p>
                      <a:pPr marL="0" marR="0" indent="0" algn="l" rtl="0" eaLnBrk="1" fontAlgn="auto" latinLnBrk="0" hangingPunct="1">
                        <a:lnSpc>
                          <a:spcPct val="100000"/>
                        </a:lnSpc>
                        <a:spcBef>
                          <a:spcPts val="0"/>
                        </a:spcBef>
                        <a:spcAft>
                          <a:spcPts val="0"/>
                        </a:spcAft>
                        <a:buClrTx/>
                        <a:buSzTx/>
                        <a:buFontTx/>
                        <a:buNone/>
                      </a:pPr>
                      <a:r>
                        <a:rPr lang="en-US" sz="900" kern="1200">
                          <a:solidFill>
                            <a:schemeClr val="dk1"/>
                          </a:solidFill>
                          <a:effectLst/>
                          <a:latin typeface="+mn-lt"/>
                          <a:ea typeface="+mn-ea"/>
                          <a:cs typeface="+mn-cs"/>
                        </a:rPr>
                        <a:t>Student excluded until fully recovered – Blistered fully dried or for at least 5 days after eruption first appears.</a:t>
                      </a:r>
                      <a:endParaRPr lang="en-US" sz="900"/>
                    </a:p>
                  </a:txBody>
                  <a:tcPr/>
                </a:tc>
                <a:extLst>
                  <a:ext uri="{0D108BD9-81ED-4DB2-BD59-A6C34878D82A}">
                    <a16:rowId xmlns:a16="http://schemas.microsoft.com/office/drawing/2014/main" val="10001"/>
                  </a:ext>
                </a:extLst>
              </a:tr>
              <a:tr h="421766">
                <a:tc>
                  <a:txBody>
                    <a:bodyPr/>
                    <a:lstStyle/>
                    <a:p>
                      <a:r>
                        <a:rPr lang="en-US"/>
                        <a:t>Mumps</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mn-lt"/>
                          <a:ea typeface="+mn-ea"/>
                          <a:cs typeface="+mn-cs"/>
                        </a:rPr>
                        <a:t>Exclude for 9 days or until swelling goes down. </a:t>
                      </a:r>
                      <a:endParaRPr lang="en-US" sz="900"/>
                    </a:p>
                  </a:txBody>
                  <a:tcPr/>
                </a:tc>
                <a:extLst>
                  <a:ext uri="{0D108BD9-81ED-4DB2-BD59-A6C34878D82A}">
                    <a16:rowId xmlns:a16="http://schemas.microsoft.com/office/drawing/2014/main" val="10002"/>
                  </a:ext>
                </a:extLst>
              </a:tr>
              <a:tr h="571985">
                <a:tc>
                  <a:txBody>
                    <a:bodyPr/>
                    <a:lstStyle/>
                    <a:p>
                      <a:r>
                        <a:rPr lang="en-US"/>
                        <a:t>Measles, Rubella</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mn-lt"/>
                          <a:ea typeface="+mn-ea"/>
                          <a:cs typeface="+mn-cs"/>
                        </a:rPr>
                        <a:t>Exclude for at least 4 days from onset of rash.</a:t>
                      </a:r>
                      <a:endParaRPr lang="en-US" sz="900"/>
                    </a:p>
                  </a:txBody>
                  <a:tcPr/>
                </a:tc>
                <a:extLst>
                  <a:ext uri="{0D108BD9-81ED-4DB2-BD59-A6C34878D82A}">
                    <a16:rowId xmlns:a16="http://schemas.microsoft.com/office/drawing/2014/main" val="10003"/>
                  </a:ext>
                </a:extLst>
              </a:tr>
              <a:tr h="727980">
                <a:tc>
                  <a:txBody>
                    <a:bodyPr/>
                    <a:lstStyle/>
                    <a:p>
                      <a:r>
                        <a:rPr lang="en-US"/>
                        <a:t>Impetigo </a:t>
                      </a:r>
                    </a:p>
                    <a:p>
                      <a:r>
                        <a:rPr lang="en-US"/>
                        <a:t>(School sores)</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mn-lt"/>
                          <a:ea typeface="+mn-ea"/>
                          <a:cs typeface="+mn-cs"/>
                        </a:rPr>
                        <a:t>Exclude until appropriate treatment has begun. Sores must be covered with a watertight dressing.</a:t>
                      </a:r>
                      <a:endParaRPr lang="en-US" sz="900"/>
                    </a:p>
                  </a:txBody>
                  <a:tcPr/>
                </a:tc>
                <a:extLst>
                  <a:ext uri="{0D108BD9-81ED-4DB2-BD59-A6C34878D82A}">
                    <a16:rowId xmlns:a16="http://schemas.microsoft.com/office/drawing/2014/main" val="10004"/>
                  </a:ext>
                </a:extLst>
              </a:tr>
              <a:tr h="421766">
                <a:tc>
                  <a:txBody>
                    <a:bodyPr/>
                    <a:lstStyle/>
                    <a:p>
                      <a:r>
                        <a:rPr lang="en-US"/>
                        <a:t>Conjunctivitis</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mn-lt"/>
                          <a:ea typeface="+mn-ea"/>
                          <a:cs typeface="+mn-cs"/>
                        </a:rPr>
                        <a:t>Exclude until discharge from the eyes has ceased. </a:t>
                      </a:r>
                      <a:endParaRPr lang="en-US" sz="900"/>
                    </a:p>
                  </a:txBody>
                  <a:tcPr/>
                </a:tc>
                <a:extLst>
                  <a:ext uri="{0D108BD9-81ED-4DB2-BD59-A6C34878D82A}">
                    <a16:rowId xmlns:a16="http://schemas.microsoft.com/office/drawing/2014/main" val="10005"/>
                  </a:ext>
                </a:extLst>
              </a:tr>
            </a:tbl>
          </a:graphicData>
        </a:graphic>
      </p:graphicFrame>
      <p:sp>
        <p:nvSpPr>
          <p:cNvPr id="23" name="Rectangle 22"/>
          <p:cNvSpPr/>
          <p:nvPr/>
        </p:nvSpPr>
        <p:spPr>
          <a:xfrm>
            <a:off x="3396932" y="6909111"/>
            <a:ext cx="3461068" cy="1016181"/>
          </a:xfrm>
          <a:prstGeom prst="rect">
            <a:avLst/>
          </a:prstGeom>
          <a:solidFill>
            <a:srgbClr val="042A44"/>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42A44"/>
              </a:solidFill>
            </a:endParaRPr>
          </a:p>
        </p:txBody>
      </p:sp>
      <p:sp>
        <p:nvSpPr>
          <p:cNvPr id="52" name="TextBox 51"/>
          <p:cNvSpPr txBox="1"/>
          <p:nvPr/>
        </p:nvSpPr>
        <p:spPr>
          <a:xfrm>
            <a:off x="3512416" y="5789708"/>
            <a:ext cx="3274898" cy="2123658"/>
          </a:xfrm>
          <a:prstGeom prst="rect">
            <a:avLst/>
          </a:prstGeom>
          <a:noFill/>
        </p:spPr>
        <p:txBody>
          <a:bodyPr wrap="square" lIns="91440" tIns="45720" rIns="91440" bIns="45720" rtlCol="0" anchor="t">
            <a:spAutoFit/>
          </a:bodyPr>
          <a:lstStyle/>
          <a:p>
            <a:pPr algn="just"/>
            <a:r>
              <a:rPr lang="en-US" sz="1100" dirty="0">
                <a:solidFill>
                  <a:schemeClr val="bg1"/>
                </a:solidFill>
              </a:rPr>
              <a:t>From time to time there will be outbreaks of head lice throughout the school. Parental consent for head checks is given when enrolment forms are signed prior to commencement at Morwell Central. If your child is found to have headlice you will be notified about the need to keep your child home until treatment has occurred. Your child must be treated before they can return to school. If you suspect that your child has headlice please notify the school immediately. </a:t>
            </a:r>
          </a:p>
          <a:p>
            <a:br>
              <a:rPr lang="en-US" sz="1100" dirty="0"/>
            </a:br>
            <a:endParaRPr lang="en-US" sz="1100" dirty="0">
              <a:solidFill>
                <a:schemeClr val="bg1"/>
              </a:solidFill>
            </a:endParaRPr>
          </a:p>
        </p:txBody>
      </p:sp>
    </p:spTree>
    <p:extLst>
      <p:ext uri="{BB962C8B-B14F-4D97-AF65-F5344CB8AC3E}">
        <p14:creationId xmlns:p14="http://schemas.microsoft.com/office/powerpoint/2010/main" val="169327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74661" t="23421" r="5637" b="43470"/>
          <a:stretch/>
        </p:blipFill>
        <p:spPr>
          <a:xfrm flipH="1">
            <a:off x="602670" y="-269295"/>
            <a:ext cx="3169404" cy="1223129"/>
          </a:xfrm>
          <a:prstGeom prst="rect">
            <a:avLst/>
          </a:prstGeom>
        </p:spPr>
      </p:pic>
      <p:pic>
        <p:nvPicPr>
          <p:cNvPr id="39" name="Picture 38"/>
          <p:cNvPicPr>
            <a:picLocks noChangeAspect="1"/>
          </p:cNvPicPr>
          <p:nvPr/>
        </p:nvPicPr>
        <p:blipFill>
          <a:blip r:embed="rId3"/>
          <a:stretch>
            <a:fillRect/>
          </a:stretch>
        </p:blipFill>
        <p:spPr>
          <a:xfrm rot="10800000">
            <a:off x="512645" y="7746058"/>
            <a:ext cx="6492948" cy="2237538"/>
          </a:xfrm>
          <a:prstGeom prst="rect">
            <a:avLst/>
          </a:prstGeom>
        </p:spPr>
      </p:pic>
      <p:sp>
        <p:nvSpPr>
          <p:cNvPr id="11" name="Text Box 1082"/>
          <p:cNvSpPr txBox="1"/>
          <p:nvPr/>
        </p:nvSpPr>
        <p:spPr>
          <a:xfrm>
            <a:off x="-767039" y="277375"/>
            <a:ext cx="5947919"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6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Uniforms</a:t>
            </a:r>
            <a:endParaRPr lang="en-US" sz="2000" kern="1500">
              <a:solidFill>
                <a:srgbClr val="042A44"/>
              </a:solidFill>
              <a:latin typeface="KG Blank Space Solid" charset="0"/>
              <a:ea typeface="KG Blank Space Solid" charset="0"/>
              <a:cs typeface="KG Blank Space Solid" charset="0"/>
            </a:endParaRPr>
          </a:p>
        </p:txBody>
      </p:sp>
      <p:pic>
        <p:nvPicPr>
          <p:cNvPr id="13" name="Picture 12"/>
          <p:cNvPicPr>
            <a:picLocks noChangeAspect="1"/>
          </p:cNvPicPr>
          <p:nvPr/>
        </p:nvPicPr>
        <p:blipFill rotWithShape="1">
          <a:blip r:embed="rId2"/>
          <a:srcRect l="20758" t="31687" r="37142" b="51875"/>
          <a:stretch/>
        </p:blipFill>
        <p:spPr>
          <a:xfrm rot="5400000">
            <a:off x="-4613743" y="4955871"/>
            <a:ext cx="10204229" cy="228602"/>
          </a:xfrm>
          <a:prstGeom prst="rect">
            <a:avLst/>
          </a:prstGeom>
        </p:spPr>
      </p:pic>
      <p:pic>
        <p:nvPicPr>
          <p:cNvPr id="14" name="Picture 13"/>
          <p:cNvPicPr>
            <a:picLocks noChangeAspect="1"/>
          </p:cNvPicPr>
          <p:nvPr/>
        </p:nvPicPr>
        <p:blipFill rotWithShape="1">
          <a:blip r:embed="rId2">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sp>
        <p:nvSpPr>
          <p:cNvPr id="18" name="TextBox 17"/>
          <p:cNvSpPr txBox="1"/>
          <p:nvPr/>
        </p:nvSpPr>
        <p:spPr>
          <a:xfrm>
            <a:off x="613089" y="3121154"/>
            <a:ext cx="2610475" cy="2292935"/>
          </a:xfrm>
          <a:prstGeom prst="rect">
            <a:avLst/>
          </a:prstGeom>
          <a:noFill/>
        </p:spPr>
        <p:txBody>
          <a:bodyPr wrap="square" lIns="91440" tIns="45720" rIns="91440" bIns="45720" rtlCol="0" anchor="t">
            <a:spAutoFit/>
          </a:bodyPr>
          <a:lstStyle/>
          <a:p>
            <a:r>
              <a:rPr lang="en-US" sz="1100" b="1" u="sng" dirty="0">
                <a:solidFill>
                  <a:schemeClr val="bg1"/>
                </a:solidFill>
              </a:rPr>
              <a:t>Summer</a:t>
            </a:r>
            <a:br>
              <a:rPr lang="en-US" sz="1100" u="sng" dirty="0"/>
            </a:br>
            <a:r>
              <a:rPr lang="en-US" sz="1100" dirty="0">
                <a:solidFill>
                  <a:schemeClr val="bg1"/>
                </a:solidFill>
              </a:rPr>
              <a:t>Navy and white check school dress</a:t>
            </a:r>
            <a:endParaRPr lang="en-US" sz="1100">
              <a:solidFill>
                <a:schemeClr val="bg1"/>
              </a:solidFill>
              <a:cs typeface="Calibri"/>
            </a:endParaRPr>
          </a:p>
          <a:p>
            <a:r>
              <a:rPr lang="en-US" sz="1100" dirty="0">
                <a:solidFill>
                  <a:schemeClr val="bg1"/>
                </a:solidFill>
                <a:cs typeface="Calibri"/>
              </a:rPr>
              <a:t>Navy and paneled yellow school dress</a:t>
            </a:r>
            <a:endParaRPr lang="en-US" sz="1100" dirty="0">
              <a:solidFill>
                <a:schemeClr val="bg1"/>
              </a:solidFill>
            </a:endParaRPr>
          </a:p>
          <a:p>
            <a:r>
              <a:rPr lang="en-US" sz="1100" dirty="0">
                <a:solidFill>
                  <a:schemeClr val="bg1"/>
                </a:solidFill>
              </a:rPr>
              <a:t>Navy jumper or jacket or school jacket</a:t>
            </a:r>
            <a:br>
              <a:rPr lang="en-US" sz="1100" dirty="0"/>
            </a:br>
            <a:r>
              <a:rPr lang="en-US" sz="1100" dirty="0">
                <a:solidFill>
                  <a:schemeClr val="bg1"/>
                </a:solidFill>
              </a:rPr>
              <a:t>Navy shorts or skirts</a:t>
            </a:r>
            <a:br>
              <a:rPr lang="en-US" sz="1100" dirty="0"/>
            </a:br>
            <a:r>
              <a:rPr lang="en-US" sz="1100" dirty="0">
                <a:solidFill>
                  <a:schemeClr val="bg1"/>
                </a:solidFill>
              </a:rPr>
              <a:t>Navy and yellow paneled polo shirt or plain navy polo.</a:t>
            </a:r>
            <a:endParaRPr lang="en-US" sz="1100" dirty="0">
              <a:solidFill>
                <a:schemeClr val="bg1"/>
              </a:solidFill>
              <a:cs typeface="Calibri"/>
            </a:endParaRPr>
          </a:p>
          <a:p>
            <a:endParaRPr lang="en-US" sz="1100" dirty="0">
              <a:solidFill>
                <a:schemeClr val="bg1"/>
              </a:solidFill>
            </a:endParaRPr>
          </a:p>
          <a:p>
            <a:r>
              <a:rPr lang="en-US" sz="1100" b="1" u="sng" dirty="0">
                <a:solidFill>
                  <a:schemeClr val="bg1"/>
                </a:solidFill>
              </a:rPr>
              <a:t>Winter </a:t>
            </a:r>
            <a:endParaRPr lang="en-US" sz="1100" u="sng">
              <a:solidFill>
                <a:schemeClr val="bg1"/>
              </a:solidFill>
            </a:endParaRPr>
          </a:p>
          <a:p>
            <a:r>
              <a:rPr lang="en-US" sz="1100" dirty="0">
                <a:solidFill>
                  <a:schemeClr val="bg1"/>
                </a:solidFill>
              </a:rPr>
              <a:t>Navy pants or tracksuit</a:t>
            </a:r>
            <a:endParaRPr lang="en-US" sz="1100" dirty="0">
              <a:solidFill>
                <a:schemeClr val="bg1"/>
              </a:solidFill>
              <a:cs typeface="Calibri"/>
            </a:endParaRPr>
          </a:p>
          <a:p>
            <a:r>
              <a:rPr lang="en-US" sz="1100" dirty="0">
                <a:solidFill>
                  <a:schemeClr val="bg1"/>
                </a:solidFill>
              </a:rPr>
              <a:t>Navy jumper or jacket or school jacket</a:t>
            </a:r>
            <a:endParaRPr lang="en-US" sz="1100" dirty="0">
              <a:solidFill>
                <a:schemeClr val="bg1"/>
              </a:solidFill>
              <a:cs typeface="Calibri"/>
            </a:endParaRPr>
          </a:p>
          <a:p>
            <a:r>
              <a:rPr lang="en-US" sz="1100" dirty="0">
                <a:solidFill>
                  <a:schemeClr val="bg1"/>
                </a:solidFill>
              </a:rPr>
              <a:t>Navy and yellow paneled polo shirt or plain navy polo.</a:t>
            </a:r>
            <a:endParaRPr lang="en-US" sz="1100" dirty="0">
              <a:solidFill>
                <a:schemeClr val="bg1"/>
              </a:solidFill>
              <a:cs typeface="Calibri"/>
            </a:endParaRPr>
          </a:p>
        </p:txBody>
      </p:sp>
      <p:sp>
        <p:nvSpPr>
          <p:cNvPr id="19" name="TextBox 18"/>
          <p:cNvSpPr txBox="1"/>
          <p:nvPr/>
        </p:nvSpPr>
        <p:spPr>
          <a:xfrm>
            <a:off x="602670" y="947616"/>
            <a:ext cx="3498337" cy="2123658"/>
          </a:xfrm>
          <a:prstGeom prst="rect">
            <a:avLst/>
          </a:prstGeom>
          <a:noFill/>
        </p:spPr>
        <p:txBody>
          <a:bodyPr wrap="square" lIns="91440" tIns="45720" rIns="91440" bIns="45720" rtlCol="0" anchor="t">
            <a:spAutoFit/>
          </a:bodyPr>
          <a:lstStyle/>
          <a:p>
            <a:pPr algn="just"/>
            <a:r>
              <a:rPr lang="en-US" sz="1100" dirty="0">
                <a:solidFill>
                  <a:schemeClr val="bg1"/>
                </a:solidFill>
              </a:rPr>
              <a:t>Uniforms are to be worn every day unless a uniform free day is specified. School policy also states that children must be in school uniform to participate in excursions outside of the school. </a:t>
            </a:r>
          </a:p>
          <a:p>
            <a:pPr algn="just"/>
            <a:r>
              <a:rPr lang="en-US" sz="1100" dirty="0">
                <a:solidFill>
                  <a:schemeClr val="bg1"/>
                </a:solidFill>
                <a:ea typeface="Calibri"/>
                <a:cs typeface="Calibri"/>
              </a:rPr>
              <a:t>Children are expected to wear the school uniform which consists of a mix and match combination of navy pants, either our paneled yellow and navy polo or plain navy polo, and jackets. Uniforms with the school logo can be ordered from the school’s uniform shop. Plain navy clothes can be purchased from Big W, K Mart </a:t>
            </a:r>
            <a:r>
              <a:rPr lang="en-US" sz="1100">
                <a:solidFill>
                  <a:schemeClr val="bg1"/>
                </a:solidFill>
                <a:ea typeface="Calibri"/>
                <a:cs typeface="Calibri"/>
              </a:rPr>
              <a:t>or other</a:t>
            </a:r>
            <a:r>
              <a:rPr lang="en-US" sz="1100" dirty="0">
                <a:solidFill>
                  <a:schemeClr val="bg1"/>
                </a:solidFill>
                <a:ea typeface="Calibri"/>
                <a:cs typeface="Calibri"/>
              </a:rPr>
              <a:t> outlets.</a:t>
            </a:r>
          </a:p>
          <a:p>
            <a:pPr algn="just"/>
            <a:endParaRPr lang="en-US" sz="1100" dirty="0">
              <a:solidFill>
                <a:schemeClr val="bg1"/>
              </a:solidFill>
              <a:ea typeface="Calibri"/>
              <a:cs typeface="Calibri"/>
            </a:endParaRPr>
          </a:p>
        </p:txBody>
      </p:sp>
      <p:sp>
        <p:nvSpPr>
          <p:cNvPr id="26" name="Text Box 1082"/>
          <p:cNvSpPr txBox="1"/>
          <p:nvPr/>
        </p:nvSpPr>
        <p:spPr>
          <a:xfrm>
            <a:off x="4154174" y="6478172"/>
            <a:ext cx="2756956"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Lost Property</a:t>
            </a:r>
            <a:endParaRPr lang="en-US" sz="2000" kern="1500">
              <a:solidFill>
                <a:srgbClr val="FFDB03"/>
              </a:solidFill>
              <a:latin typeface="KG Blank Space Solid" charset="0"/>
              <a:ea typeface="KG Blank Space Solid" charset="0"/>
              <a:cs typeface="KG Blank Space Solid" charset="0"/>
            </a:endParaRPr>
          </a:p>
        </p:txBody>
      </p:sp>
      <p:sp>
        <p:nvSpPr>
          <p:cNvPr id="29" name="TextBox 28"/>
          <p:cNvSpPr txBox="1"/>
          <p:nvPr/>
        </p:nvSpPr>
        <p:spPr>
          <a:xfrm>
            <a:off x="3224287" y="6871149"/>
            <a:ext cx="3635272" cy="938719"/>
          </a:xfrm>
          <a:prstGeom prst="rect">
            <a:avLst/>
          </a:prstGeom>
          <a:noFill/>
        </p:spPr>
        <p:txBody>
          <a:bodyPr wrap="square" lIns="91440" tIns="45720" rIns="91440" bIns="45720" rtlCol="0" anchor="t">
            <a:spAutoFit/>
          </a:bodyPr>
          <a:lstStyle/>
          <a:p>
            <a:r>
              <a:rPr lang="en-US" sz="1100" dirty="0">
                <a:solidFill>
                  <a:schemeClr val="bg1"/>
                </a:solidFill>
              </a:rPr>
              <a:t>School clothing and other items should be clearly labelled with your child’s name. Each Learning Hub will have a lost property tub.  If your child loses an article of clothing, please check with your child's homeroom teacher.  They will check the lost property kept in the Hub admin area for you. </a:t>
            </a:r>
            <a:endParaRPr lang="en-US" sz="1100" dirty="0">
              <a:solidFill>
                <a:schemeClr val="bg1"/>
              </a:solidFill>
              <a:effectLst/>
            </a:endParaRPr>
          </a:p>
        </p:txBody>
      </p:sp>
      <p:sp>
        <p:nvSpPr>
          <p:cNvPr id="35" name="Text Box 1082"/>
          <p:cNvSpPr txBox="1"/>
          <p:nvPr/>
        </p:nvSpPr>
        <p:spPr>
          <a:xfrm>
            <a:off x="1697092" y="8172627"/>
            <a:ext cx="348271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4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Sun Hats</a:t>
            </a:r>
            <a:endParaRPr lang="en-US" sz="1400" kern="1500">
              <a:solidFill>
                <a:srgbClr val="FFDB03"/>
              </a:solidFill>
              <a:latin typeface="KG Blank Space Solid" charset="0"/>
              <a:ea typeface="KG Blank Space Solid" charset="0"/>
              <a:cs typeface="KG Blank Space Solid" charset="0"/>
            </a:endParaRPr>
          </a:p>
        </p:txBody>
      </p:sp>
      <p:sp>
        <p:nvSpPr>
          <p:cNvPr id="36" name="TextBox 35"/>
          <p:cNvSpPr txBox="1"/>
          <p:nvPr/>
        </p:nvSpPr>
        <p:spPr>
          <a:xfrm>
            <a:off x="741248" y="8535565"/>
            <a:ext cx="5889770" cy="938719"/>
          </a:xfrm>
          <a:prstGeom prst="rect">
            <a:avLst/>
          </a:prstGeom>
          <a:noFill/>
        </p:spPr>
        <p:txBody>
          <a:bodyPr wrap="square" lIns="91440" tIns="45720" rIns="91440" bIns="45720" rtlCol="0" anchor="t">
            <a:spAutoFit/>
          </a:bodyPr>
          <a:lstStyle/>
          <a:p>
            <a:pPr algn="just"/>
            <a:r>
              <a:rPr lang="en-US" sz="1100" dirty="0"/>
              <a:t>It is school policy that during Term 1 and Term 4 children must wear a wide brim hat outside. Preps and new students to the school are given a hat when they commence. In Term 2 and Term 3, if UV levels are higher than 3.5 students will be asked to wear their hats. If your child needs a new hat, they are available to purchase at the office for $13.50. Hats should remain in your child’s homeroom and not taken home.</a:t>
            </a:r>
          </a:p>
        </p:txBody>
      </p:sp>
      <p:sp>
        <p:nvSpPr>
          <p:cNvPr id="40" name="Text Box 1082"/>
          <p:cNvSpPr txBox="1"/>
          <p:nvPr/>
        </p:nvSpPr>
        <p:spPr>
          <a:xfrm>
            <a:off x="137480" y="2841328"/>
            <a:ext cx="348271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Girls Uniform</a:t>
            </a:r>
            <a:endParaRPr lang="en-US" sz="2000" kern="1500">
              <a:solidFill>
                <a:srgbClr val="FFDB03"/>
              </a:solidFill>
              <a:latin typeface="KG Blank Space Solid" charset="0"/>
              <a:ea typeface="KG Blank Space Solid" charset="0"/>
              <a:cs typeface="KG Blank Space Solid" charset="0"/>
            </a:endParaRPr>
          </a:p>
        </p:txBody>
      </p:sp>
      <p:sp>
        <p:nvSpPr>
          <p:cNvPr id="41" name="Text Box 1082"/>
          <p:cNvSpPr txBox="1"/>
          <p:nvPr/>
        </p:nvSpPr>
        <p:spPr>
          <a:xfrm>
            <a:off x="80377" y="5344974"/>
            <a:ext cx="348271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Boys Uniform</a:t>
            </a:r>
            <a:endParaRPr lang="en-US" sz="2000" kern="1500">
              <a:solidFill>
                <a:srgbClr val="FFDB03"/>
              </a:solidFill>
              <a:latin typeface="KG Blank Space Solid" charset="0"/>
              <a:ea typeface="KG Blank Space Solid" charset="0"/>
              <a:cs typeface="KG Blank Space Solid" charset="0"/>
            </a:endParaRPr>
          </a:p>
        </p:txBody>
      </p:sp>
      <p:sp>
        <p:nvSpPr>
          <p:cNvPr id="42" name="TextBox 41"/>
          <p:cNvSpPr txBox="1"/>
          <p:nvPr/>
        </p:nvSpPr>
        <p:spPr>
          <a:xfrm>
            <a:off x="613104" y="5690118"/>
            <a:ext cx="2548177" cy="1785104"/>
          </a:xfrm>
          <a:prstGeom prst="rect">
            <a:avLst/>
          </a:prstGeom>
          <a:noFill/>
        </p:spPr>
        <p:txBody>
          <a:bodyPr wrap="square" lIns="91440" tIns="45720" rIns="91440" bIns="45720" rtlCol="0" anchor="t">
            <a:spAutoFit/>
          </a:bodyPr>
          <a:lstStyle/>
          <a:p>
            <a:r>
              <a:rPr lang="en-US" sz="1100" b="1" u="sng" dirty="0">
                <a:solidFill>
                  <a:schemeClr val="bg1"/>
                </a:solidFill>
              </a:rPr>
              <a:t>Summer</a:t>
            </a:r>
            <a:br>
              <a:rPr lang="en-US" sz="1100" dirty="0"/>
            </a:br>
            <a:r>
              <a:rPr lang="en-US" sz="1100" dirty="0">
                <a:solidFill>
                  <a:schemeClr val="bg1"/>
                </a:solidFill>
              </a:rPr>
              <a:t>Navy jumper or jacket or school jacket</a:t>
            </a:r>
          </a:p>
          <a:p>
            <a:r>
              <a:rPr lang="en-US" sz="1100" dirty="0">
                <a:solidFill>
                  <a:schemeClr val="bg1"/>
                </a:solidFill>
              </a:rPr>
              <a:t>Navy shorts</a:t>
            </a:r>
            <a:br>
              <a:rPr lang="en-US" sz="1100" dirty="0"/>
            </a:br>
            <a:r>
              <a:rPr lang="en-US" sz="1100" dirty="0">
                <a:solidFill>
                  <a:schemeClr val="bg1"/>
                </a:solidFill>
              </a:rPr>
              <a:t>Navy and yellow paneled polo shirt or plain navy polo</a:t>
            </a:r>
            <a:endParaRPr lang="en-US" sz="1100" dirty="0">
              <a:solidFill>
                <a:schemeClr val="bg1"/>
              </a:solidFill>
              <a:cs typeface="Calibri"/>
            </a:endParaRPr>
          </a:p>
          <a:p>
            <a:endParaRPr lang="en-US" sz="1100" dirty="0">
              <a:solidFill>
                <a:schemeClr val="bg1"/>
              </a:solidFill>
            </a:endParaRPr>
          </a:p>
          <a:p>
            <a:r>
              <a:rPr lang="en-US" sz="1100" b="1" u="sng" dirty="0">
                <a:solidFill>
                  <a:schemeClr val="bg1"/>
                </a:solidFill>
              </a:rPr>
              <a:t>Winter </a:t>
            </a:r>
            <a:endParaRPr lang="en-US" sz="1100">
              <a:solidFill>
                <a:schemeClr val="bg1"/>
              </a:solidFill>
            </a:endParaRPr>
          </a:p>
          <a:p>
            <a:r>
              <a:rPr lang="en-US" sz="1100" dirty="0">
                <a:solidFill>
                  <a:schemeClr val="bg1"/>
                </a:solidFill>
              </a:rPr>
              <a:t>Navy pants or tracksuit</a:t>
            </a:r>
            <a:endParaRPr lang="en-US" sz="1100" dirty="0">
              <a:solidFill>
                <a:schemeClr val="bg1"/>
              </a:solidFill>
              <a:cs typeface="Calibri"/>
            </a:endParaRPr>
          </a:p>
          <a:p>
            <a:r>
              <a:rPr lang="en-US" sz="1100" dirty="0">
                <a:solidFill>
                  <a:schemeClr val="bg1"/>
                </a:solidFill>
              </a:rPr>
              <a:t>Navy jumper or jacket or school jacket</a:t>
            </a:r>
            <a:endParaRPr lang="en-US" sz="1100" dirty="0">
              <a:solidFill>
                <a:schemeClr val="bg1"/>
              </a:solidFill>
              <a:cs typeface="Calibri"/>
            </a:endParaRPr>
          </a:p>
          <a:p>
            <a:r>
              <a:rPr lang="en-US" sz="1100" dirty="0">
                <a:solidFill>
                  <a:schemeClr val="bg1"/>
                </a:solidFill>
              </a:rPr>
              <a:t>Navy and yellow paneled polo shirt </a:t>
            </a:r>
            <a:endParaRPr lang="en-US" sz="1100" dirty="0">
              <a:solidFill>
                <a:schemeClr val="bg1"/>
              </a:solidFill>
              <a:cs typeface="Calibri"/>
            </a:endParaRPr>
          </a:p>
        </p:txBody>
      </p:sp>
      <p:sp>
        <p:nvSpPr>
          <p:cNvPr id="20" name="Text Box 1082"/>
          <p:cNvSpPr txBox="1"/>
          <p:nvPr/>
        </p:nvSpPr>
        <p:spPr>
          <a:xfrm rot="21077657">
            <a:off x="4126983" y="521853"/>
            <a:ext cx="2809431" cy="486115"/>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endParaRPr lang="en-US" sz="4000" kern="1500" dirty="0">
              <a:solidFill>
                <a:srgbClr val="042A44"/>
              </a:solidFill>
              <a:latin typeface="KG Blank Space Solid" charset="0"/>
              <a:ea typeface="KG Blank Space Solid" charset="0"/>
              <a:cs typeface="KG Blank Space Solid" charset="0"/>
            </a:endParaRPr>
          </a:p>
        </p:txBody>
      </p:sp>
      <p:sp>
        <p:nvSpPr>
          <p:cNvPr id="2" name="TextBox 1"/>
          <p:cNvSpPr txBox="1"/>
          <p:nvPr/>
        </p:nvSpPr>
        <p:spPr>
          <a:xfrm>
            <a:off x="4363199" y="1564974"/>
            <a:ext cx="2267819" cy="4339650"/>
          </a:xfrm>
          <a:prstGeom prst="rect">
            <a:avLst/>
          </a:prstGeom>
          <a:solidFill>
            <a:schemeClr val="bg1"/>
          </a:solidFill>
        </p:spPr>
        <p:txBody>
          <a:bodyPr wrap="square" lIns="91440" tIns="45720" rIns="91440" bIns="45720" rtlCol="0" anchor="t">
            <a:spAutoFit/>
          </a:bodyPr>
          <a:lstStyle/>
          <a:p>
            <a:pPr algn="just"/>
            <a:endParaRPr lang="en-US" sz="1200" dirty="0">
              <a:solidFill>
                <a:schemeClr val="bg1"/>
              </a:solidFill>
            </a:endParaRPr>
          </a:p>
          <a:p>
            <a:pPr algn="just"/>
            <a:r>
              <a:rPr lang="en-US" sz="1200" b="1" u="sng" dirty="0"/>
              <a:t>Reporting</a:t>
            </a:r>
            <a:endParaRPr lang="en-US" sz="1200" b="1" u="sng" dirty="0">
              <a:cs typeface="Calibri"/>
            </a:endParaRPr>
          </a:p>
          <a:p>
            <a:pPr algn="just"/>
            <a:r>
              <a:rPr lang="en-US" sz="1200" dirty="0"/>
              <a:t>Teachers generate student academic reports on Compass, including end of semester and progress reports. Parents can easily and regularly view their child's reports through the Compass system.</a:t>
            </a:r>
            <a:endParaRPr lang="en-US" sz="1200" dirty="0">
              <a:cs typeface="Calibri"/>
            </a:endParaRPr>
          </a:p>
          <a:p>
            <a:pPr algn="just"/>
            <a:endParaRPr lang="en-US" sz="1200" b="1" u="sng" dirty="0"/>
          </a:p>
          <a:p>
            <a:pPr algn="just"/>
            <a:r>
              <a:rPr lang="en-US" sz="1200" b="1" u="sng" dirty="0"/>
              <a:t>Attendance</a:t>
            </a:r>
            <a:endParaRPr lang="en-US" sz="1200" b="1" u="sng" dirty="0">
              <a:cs typeface="Calibri"/>
            </a:endParaRPr>
          </a:p>
          <a:p>
            <a:r>
              <a:rPr lang="en-US" sz="1200" dirty="0"/>
              <a:t>Student attendance can be recorded online, allowing for a much more reliable and up-to-date source of information for the school and parent. Parents can also issue sick and absent notes via the system, both in advance and for previous absent days. The School will be notified instantly, and the student's attendance will reflect this. </a:t>
            </a:r>
            <a:endParaRPr lang="en-US" sz="1200" dirty="0">
              <a:cs typeface="Calibri"/>
            </a:endParaRPr>
          </a:p>
          <a:p>
            <a:pPr algn="just"/>
            <a:endParaRPr lang="en-US" sz="1200" b="1" u="sng"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9665" y="4529253"/>
            <a:ext cx="1257442" cy="937014"/>
          </a:xfrm>
          <a:prstGeom prst="rect">
            <a:avLst/>
          </a:prstGeom>
        </p:spPr>
      </p:pic>
      <p:pic>
        <p:nvPicPr>
          <p:cNvPr id="7" name="Picture 7" descr="A picture containing clothing&#10;&#10;Description automatically generated">
            <a:extLst>
              <a:ext uri="{FF2B5EF4-FFF2-40B4-BE49-F238E27FC236}">
                <a16:creationId xmlns:a16="http://schemas.microsoft.com/office/drawing/2014/main" id="{2ED84B2B-BF2F-4CB0-8DC2-0F5AE5AD4C9F}"/>
              </a:ext>
            </a:extLst>
          </p:cNvPr>
          <p:cNvPicPr>
            <a:picLocks noChangeAspect="1"/>
          </p:cNvPicPr>
          <p:nvPr/>
        </p:nvPicPr>
        <p:blipFill>
          <a:blip r:embed="rId5"/>
          <a:stretch>
            <a:fillRect/>
          </a:stretch>
        </p:blipFill>
        <p:spPr>
          <a:xfrm>
            <a:off x="3048846" y="3211312"/>
            <a:ext cx="1258261" cy="129657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846" y="5458074"/>
            <a:ext cx="1258261" cy="1294254"/>
          </a:xfrm>
          <a:prstGeom prst="rect">
            <a:avLst/>
          </a:prstGeom>
        </p:spPr>
      </p:pic>
      <p:pic>
        <p:nvPicPr>
          <p:cNvPr id="9" name="Picture 8" descr="A blue sign with white letters&#10;&#10;Description automatically generated">
            <a:extLst>
              <a:ext uri="{FF2B5EF4-FFF2-40B4-BE49-F238E27FC236}">
                <a16:creationId xmlns:a16="http://schemas.microsoft.com/office/drawing/2014/main" id="{A4BDD0BF-6922-3DF5-23D1-883B38E298A2}"/>
              </a:ext>
            </a:extLst>
          </p:cNvPr>
          <p:cNvPicPr>
            <a:picLocks noChangeAspect="1"/>
          </p:cNvPicPr>
          <p:nvPr/>
        </p:nvPicPr>
        <p:blipFill>
          <a:blip r:embed="rId7"/>
          <a:stretch>
            <a:fillRect/>
          </a:stretch>
        </p:blipFill>
        <p:spPr>
          <a:xfrm>
            <a:off x="4447720" y="677506"/>
            <a:ext cx="2098775" cy="769440"/>
          </a:xfrm>
          <a:prstGeom prst="rect">
            <a:avLst/>
          </a:prstGeom>
        </p:spPr>
      </p:pic>
    </p:spTree>
    <p:extLst>
      <p:ext uri="{BB962C8B-B14F-4D97-AF65-F5344CB8AC3E}">
        <p14:creationId xmlns:p14="http://schemas.microsoft.com/office/powerpoint/2010/main" val="1799151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0758" t="31687" r="37142" b="51875"/>
          <a:stretch/>
        </p:blipFill>
        <p:spPr>
          <a:xfrm>
            <a:off x="0" y="9363579"/>
            <a:ext cx="6858001" cy="542421"/>
          </a:xfrm>
          <a:prstGeom prst="rect">
            <a:avLst/>
          </a:prstGeom>
        </p:spPr>
      </p:pic>
      <p:sp>
        <p:nvSpPr>
          <p:cNvPr id="9" name="Text Box 1082"/>
          <p:cNvSpPr txBox="1"/>
          <p:nvPr/>
        </p:nvSpPr>
        <p:spPr>
          <a:xfrm>
            <a:off x="545825" y="546590"/>
            <a:ext cx="5676178"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2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“A Curious, connected learning community”</a:t>
            </a:r>
            <a:endParaRPr lang="en-US" kern="1500">
              <a:solidFill>
                <a:srgbClr val="FFDB03"/>
              </a:solidFill>
              <a:latin typeface="KG Blank Space Solid" charset="0"/>
              <a:ea typeface="KG Blank Space Solid" charset="0"/>
              <a:cs typeface="KG Blank Space Solid" charset="0"/>
            </a:endParaRPr>
          </a:p>
        </p:txBody>
      </p:sp>
      <p:sp>
        <p:nvSpPr>
          <p:cNvPr id="19" name="Text Box 1082"/>
          <p:cNvSpPr txBox="1"/>
          <p:nvPr/>
        </p:nvSpPr>
        <p:spPr>
          <a:xfrm>
            <a:off x="0" y="7497040"/>
            <a:ext cx="6858001" cy="2408956"/>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1400" kern="1500" spc="122" dirty="0">
                <a:solidFill>
                  <a:schemeClr val="bg1"/>
                </a:solidFill>
                <a:effectLst>
                  <a:outerShdw blurRad="25400" algn="tl">
                    <a:srgbClr val="000000">
                      <a:alpha val="43000"/>
                    </a:srgbClr>
                  </a:outerShdw>
                </a:effectLst>
                <a:latin typeface="Tahoma"/>
                <a:ea typeface="Tahoma"/>
                <a:cs typeface="Tahoma"/>
              </a:rPr>
              <a:t>Morwell Central Primary School</a:t>
            </a:r>
          </a:p>
          <a:p>
            <a:pPr algn="ctr"/>
            <a:r>
              <a:rPr lang="en-AU" sz="1400" kern="1500" spc="122" dirty="0">
                <a:solidFill>
                  <a:schemeClr val="bg1"/>
                </a:solidFill>
                <a:effectLst>
                  <a:outerShdw blurRad="25400" algn="tl">
                    <a:srgbClr val="000000">
                      <a:alpha val="43000"/>
                    </a:srgbClr>
                  </a:outerShdw>
                </a:effectLst>
                <a:latin typeface="Tahoma"/>
                <a:ea typeface="Tahoma"/>
                <a:cs typeface="Tahoma"/>
              </a:rPr>
              <a:t>47-87 McDonald Street, Morwell</a:t>
            </a:r>
          </a:p>
          <a:p>
            <a:pPr algn="ctr"/>
            <a:r>
              <a:rPr lang="en-AU" sz="1400" kern="1500" spc="122" dirty="0">
                <a:solidFill>
                  <a:schemeClr val="bg1"/>
                </a:solidFill>
                <a:effectLst>
                  <a:outerShdw blurRad="25400" algn="tl">
                    <a:srgbClr val="000000">
                      <a:alpha val="43000"/>
                    </a:srgbClr>
                  </a:outerShdw>
                </a:effectLst>
                <a:latin typeface="Tahoma"/>
                <a:ea typeface="Tahoma"/>
                <a:cs typeface="Tahoma"/>
              </a:rPr>
              <a:t>Phone: 5136 5568</a:t>
            </a:r>
          </a:p>
          <a:p>
            <a:pPr algn="ctr"/>
            <a:endParaRPr lang="en-AU" sz="1400" kern="1500" spc="122" dirty="0">
              <a:solidFill>
                <a:schemeClr val="bg1"/>
              </a:solidFill>
              <a:effectLst>
                <a:outerShdw blurRad="25400" algn="tl">
                  <a:srgbClr val="000000">
                    <a:alpha val="43000"/>
                  </a:srgbClr>
                </a:outerShdw>
              </a:effectLst>
              <a:latin typeface="Tahoma"/>
              <a:ea typeface="Tahoma"/>
              <a:cs typeface="Tahoma"/>
            </a:endParaRPr>
          </a:p>
          <a:p>
            <a:pPr algn="ctr"/>
            <a:r>
              <a:rPr lang="en-AU" sz="1400" kern="1500" spc="122" dirty="0">
                <a:solidFill>
                  <a:schemeClr val="bg1"/>
                </a:solidFill>
                <a:effectLst>
                  <a:outerShdw blurRad="25400" algn="tl">
                    <a:srgbClr val="000000">
                      <a:alpha val="43000"/>
                    </a:srgbClr>
                  </a:outerShdw>
                </a:effectLst>
                <a:latin typeface="Tahoma"/>
                <a:ea typeface="Tahoma"/>
                <a:cs typeface="Tahoma"/>
              </a:rPr>
              <a:t>E-mail: morwell.central.ps@education.vic.gov.au</a:t>
            </a:r>
          </a:p>
          <a:p>
            <a:pPr algn="ctr"/>
            <a:r>
              <a:rPr lang="en-AU" sz="1400" kern="1500" spc="122" dirty="0">
                <a:solidFill>
                  <a:schemeClr val="bg1"/>
                </a:solidFill>
                <a:effectLst>
                  <a:outerShdw blurRad="25400" algn="tl">
                    <a:srgbClr val="000000">
                      <a:alpha val="43000"/>
                    </a:srgbClr>
                  </a:outerShdw>
                </a:effectLst>
                <a:latin typeface="Tahoma"/>
                <a:ea typeface="Tahoma"/>
                <a:cs typeface="Tahoma"/>
              </a:rPr>
              <a:t>Web: www.morwellcentralps.vic.edu.au</a:t>
            </a:r>
          </a:p>
          <a:p>
            <a:pPr algn="ctr"/>
            <a:r>
              <a:rPr lang="en-AU" sz="1400" kern="1500" spc="122" dirty="0">
                <a:solidFill>
                  <a:schemeClr val="bg1"/>
                </a:solidFill>
                <a:effectLst>
                  <a:outerShdw blurRad="25400" algn="tl">
                    <a:srgbClr val="000000">
                      <a:alpha val="43000"/>
                    </a:srgbClr>
                  </a:outerShdw>
                </a:effectLst>
                <a:latin typeface="Tahoma"/>
                <a:ea typeface="Tahoma"/>
                <a:cs typeface="Tahoma"/>
              </a:rPr>
              <a:t>Principal: Mrs Narelle Bloomfield</a:t>
            </a:r>
            <a:endParaRPr lang="en-AU" sz="1400" kern="1500" spc="122" dirty="0">
              <a:solidFill>
                <a:schemeClr val="bg1"/>
              </a:solidFill>
              <a:effectLst>
                <a:outerShdw blurRad="25400" algn="tl">
                  <a:srgbClr val="000000">
                    <a:alpha val="43000"/>
                  </a:srgbClr>
                </a:outerShdw>
              </a:effectLst>
              <a:latin typeface="Tahoma" charset="0"/>
              <a:ea typeface="Tahoma" charset="0"/>
              <a:cs typeface="Tahoma" charset="0"/>
            </a:endParaRPr>
          </a:p>
          <a:p>
            <a:pPr algn="ctr"/>
            <a:r>
              <a:rPr lang="en-AU" sz="1400" kern="1500" spc="122" dirty="0">
                <a:solidFill>
                  <a:schemeClr val="bg1"/>
                </a:solidFill>
                <a:effectLst>
                  <a:outerShdw blurRad="25400" algn="tl">
                    <a:srgbClr val="000000">
                      <a:alpha val="43000"/>
                    </a:srgbClr>
                  </a:outerShdw>
                </a:effectLst>
                <a:latin typeface="Tahoma"/>
                <a:ea typeface="Tahoma"/>
                <a:cs typeface="Tahoma"/>
              </a:rPr>
              <a:t>Business Manager: Mrs Lisa Farley</a:t>
            </a:r>
            <a:endParaRPr lang="en-US" sz="1000" kern="1500" dirty="0">
              <a:solidFill>
                <a:schemeClr val="bg1"/>
              </a:solidFill>
              <a:latin typeface="Tahoma"/>
              <a:ea typeface="Tahoma"/>
              <a:cs typeface="Tahoma"/>
            </a:endParaRPr>
          </a:p>
        </p:txBody>
      </p:sp>
      <p:pic>
        <p:nvPicPr>
          <p:cNvPr id="24" name="Picture 23"/>
          <p:cNvPicPr>
            <a:picLocks noChangeAspect="1"/>
          </p:cNvPicPr>
          <p:nvPr/>
        </p:nvPicPr>
        <p:blipFill rotWithShape="1">
          <a:blip r:embed="rId2">
            <a:duotone>
              <a:schemeClr val="bg2">
                <a:shade val="45000"/>
                <a:satMod val="135000"/>
              </a:schemeClr>
              <a:prstClr val="white"/>
            </a:duotone>
          </a:blip>
          <a:srcRect l="20758" t="31687" r="37142" b="51875"/>
          <a:stretch/>
        </p:blipFill>
        <p:spPr>
          <a:xfrm rot="16200000">
            <a:off x="428102" y="9563135"/>
            <a:ext cx="542421" cy="143305"/>
          </a:xfrm>
          <a:prstGeom prst="rect">
            <a:avLst/>
          </a:prstGeom>
        </p:spPr>
      </p:pic>
      <p:pic>
        <p:nvPicPr>
          <p:cNvPr id="26" name="Picture 25"/>
          <p:cNvPicPr>
            <a:picLocks noChangeAspect="1"/>
          </p:cNvPicPr>
          <p:nvPr/>
        </p:nvPicPr>
        <p:blipFill rotWithShape="1">
          <a:blip r:embed="rId2">
            <a:duotone>
              <a:schemeClr val="bg2">
                <a:shade val="45000"/>
                <a:satMod val="135000"/>
              </a:schemeClr>
              <a:prstClr val="white"/>
            </a:duotone>
          </a:blip>
          <a:srcRect l="20758" t="31687" r="37142" b="51875"/>
          <a:stretch/>
        </p:blipFill>
        <p:spPr>
          <a:xfrm rot="16200000">
            <a:off x="1574415" y="9563134"/>
            <a:ext cx="542421" cy="143305"/>
          </a:xfrm>
          <a:prstGeom prst="rect">
            <a:avLst/>
          </a:prstGeom>
        </p:spPr>
      </p:pic>
      <p:pic>
        <p:nvPicPr>
          <p:cNvPr id="27" name="Picture 26"/>
          <p:cNvPicPr>
            <a:picLocks noChangeAspect="1"/>
          </p:cNvPicPr>
          <p:nvPr/>
        </p:nvPicPr>
        <p:blipFill rotWithShape="1">
          <a:blip r:embed="rId2">
            <a:duotone>
              <a:schemeClr val="bg2">
                <a:shade val="45000"/>
                <a:satMod val="135000"/>
              </a:schemeClr>
              <a:prstClr val="white"/>
            </a:duotone>
          </a:blip>
          <a:srcRect l="20758" t="31687" r="37142" b="51875"/>
          <a:stretch/>
        </p:blipFill>
        <p:spPr>
          <a:xfrm rot="16200000">
            <a:off x="2202075" y="9563137"/>
            <a:ext cx="542421" cy="143305"/>
          </a:xfrm>
          <a:prstGeom prst="rect">
            <a:avLst/>
          </a:prstGeom>
        </p:spPr>
      </p:pic>
      <p:pic>
        <p:nvPicPr>
          <p:cNvPr id="28" name="Picture 27"/>
          <p:cNvPicPr>
            <a:picLocks noChangeAspect="1"/>
          </p:cNvPicPr>
          <p:nvPr/>
        </p:nvPicPr>
        <p:blipFill rotWithShape="1">
          <a:blip r:embed="rId2">
            <a:duotone>
              <a:schemeClr val="bg2">
                <a:shade val="45000"/>
                <a:satMod val="135000"/>
              </a:schemeClr>
              <a:prstClr val="white"/>
            </a:duotone>
          </a:blip>
          <a:srcRect l="20758" t="31687" r="37142" b="51875"/>
          <a:stretch/>
        </p:blipFill>
        <p:spPr>
          <a:xfrm rot="16200000">
            <a:off x="2353155" y="9603418"/>
            <a:ext cx="542421" cy="62741"/>
          </a:xfrm>
          <a:prstGeom prst="rect">
            <a:avLst/>
          </a:prstGeom>
        </p:spPr>
      </p:pic>
      <p:pic>
        <p:nvPicPr>
          <p:cNvPr id="29" name="Picture 28"/>
          <p:cNvPicPr>
            <a:picLocks noChangeAspect="1"/>
          </p:cNvPicPr>
          <p:nvPr/>
        </p:nvPicPr>
        <p:blipFill rotWithShape="1">
          <a:blip r:embed="rId2">
            <a:duotone>
              <a:schemeClr val="bg2">
                <a:shade val="45000"/>
                <a:satMod val="135000"/>
              </a:schemeClr>
              <a:prstClr val="white"/>
            </a:duotone>
          </a:blip>
          <a:srcRect l="20758" t="31687" r="37142" b="51875"/>
          <a:stretch/>
        </p:blipFill>
        <p:spPr>
          <a:xfrm rot="16200000">
            <a:off x="3768466" y="9603415"/>
            <a:ext cx="542421" cy="62741"/>
          </a:xfrm>
          <a:prstGeom prst="rect">
            <a:avLst/>
          </a:prstGeom>
        </p:spPr>
      </p:pic>
      <p:pic>
        <p:nvPicPr>
          <p:cNvPr id="31" name="Picture 30"/>
          <p:cNvPicPr>
            <a:picLocks noChangeAspect="1"/>
          </p:cNvPicPr>
          <p:nvPr/>
        </p:nvPicPr>
        <p:blipFill rotWithShape="1">
          <a:blip r:embed="rId3"/>
          <a:srcRect r="85875" b="88823"/>
          <a:stretch/>
        </p:blipFill>
        <p:spPr>
          <a:xfrm>
            <a:off x="2664416" y="9342352"/>
            <a:ext cx="150800" cy="584866"/>
          </a:xfrm>
          <a:prstGeom prst="rect">
            <a:avLst/>
          </a:prstGeom>
        </p:spPr>
      </p:pic>
      <p:pic>
        <p:nvPicPr>
          <p:cNvPr id="32" name="Picture 31"/>
          <p:cNvPicPr>
            <a:picLocks noChangeAspect="1"/>
          </p:cNvPicPr>
          <p:nvPr/>
        </p:nvPicPr>
        <p:blipFill rotWithShape="1">
          <a:blip r:embed="rId3"/>
          <a:srcRect r="85875" b="88823"/>
          <a:stretch/>
        </p:blipFill>
        <p:spPr>
          <a:xfrm>
            <a:off x="4708667" y="9363575"/>
            <a:ext cx="70150" cy="584866"/>
          </a:xfrm>
          <a:prstGeom prst="rect">
            <a:avLst/>
          </a:prstGeom>
        </p:spPr>
      </p:pic>
      <p:pic>
        <p:nvPicPr>
          <p:cNvPr id="33" name="Picture 32"/>
          <p:cNvPicPr>
            <a:picLocks noChangeAspect="1"/>
          </p:cNvPicPr>
          <p:nvPr/>
        </p:nvPicPr>
        <p:blipFill rotWithShape="1">
          <a:blip r:embed="rId3"/>
          <a:srcRect r="85875" b="88823"/>
          <a:stretch/>
        </p:blipFill>
        <p:spPr>
          <a:xfrm>
            <a:off x="6460553" y="9326921"/>
            <a:ext cx="70150" cy="584866"/>
          </a:xfrm>
          <a:prstGeom prst="rect">
            <a:avLst/>
          </a:prstGeom>
        </p:spPr>
      </p:pic>
      <p:pic>
        <p:nvPicPr>
          <p:cNvPr id="34" name="Picture 33"/>
          <p:cNvPicPr>
            <a:picLocks noChangeAspect="1"/>
          </p:cNvPicPr>
          <p:nvPr/>
        </p:nvPicPr>
        <p:blipFill rotWithShape="1">
          <a:blip r:embed="rId3"/>
          <a:srcRect r="85875" b="88823"/>
          <a:stretch/>
        </p:blipFill>
        <p:spPr>
          <a:xfrm>
            <a:off x="6190275" y="9342352"/>
            <a:ext cx="180948" cy="584866"/>
          </a:xfrm>
          <a:prstGeom prst="rect">
            <a:avLst/>
          </a:prstGeom>
        </p:spPr>
      </p:pic>
      <p:pic>
        <p:nvPicPr>
          <p:cNvPr id="35" name="Picture 34"/>
          <p:cNvPicPr>
            <a:picLocks noChangeAspect="1"/>
          </p:cNvPicPr>
          <p:nvPr/>
        </p:nvPicPr>
        <p:blipFill rotWithShape="1">
          <a:blip r:embed="rId3"/>
          <a:srcRect r="85875" b="88823"/>
          <a:stretch/>
        </p:blipFill>
        <p:spPr>
          <a:xfrm>
            <a:off x="588245" y="9346038"/>
            <a:ext cx="70150" cy="584866"/>
          </a:xfrm>
          <a:prstGeom prst="rect">
            <a:avLst/>
          </a:prstGeom>
        </p:spPr>
      </p:pic>
      <p:pic>
        <p:nvPicPr>
          <p:cNvPr id="36" name="Picture 35"/>
          <p:cNvPicPr>
            <a:picLocks noChangeAspect="1"/>
          </p:cNvPicPr>
          <p:nvPr/>
        </p:nvPicPr>
        <p:blipFill rotWithShape="1">
          <a:blip r:embed="rId3"/>
          <a:srcRect r="85875" b="88823"/>
          <a:stretch/>
        </p:blipFill>
        <p:spPr>
          <a:xfrm>
            <a:off x="1661403" y="9363575"/>
            <a:ext cx="70150" cy="584866"/>
          </a:xfrm>
          <a:prstGeom prst="rect">
            <a:avLst/>
          </a:prstGeom>
        </p:spPr>
      </p:pic>
      <p:pic>
        <p:nvPicPr>
          <p:cNvPr id="37" name="Picture 36"/>
          <p:cNvPicPr>
            <a:picLocks noChangeAspect="1"/>
          </p:cNvPicPr>
          <p:nvPr/>
        </p:nvPicPr>
        <p:blipFill rotWithShape="1">
          <a:blip r:embed="rId3"/>
          <a:srcRect r="85875" b="88823"/>
          <a:stretch/>
        </p:blipFill>
        <p:spPr>
          <a:xfrm>
            <a:off x="475675" y="9343983"/>
            <a:ext cx="70150" cy="584866"/>
          </a:xfrm>
          <a:prstGeom prst="rect">
            <a:avLst/>
          </a:prstGeom>
        </p:spPr>
      </p:pic>
      <p:pic>
        <p:nvPicPr>
          <p:cNvPr id="20" name="Picture 19"/>
          <p:cNvPicPr>
            <a:picLocks noChangeAspect="1"/>
          </p:cNvPicPr>
          <p:nvPr/>
        </p:nvPicPr>
        <p:blipFill>
          <a:blip r:embed="rId4">
            <a:clrChange>
              <a:clrFrom>
                <a:srgbClr val="0F222D"/>
              </a:clrFrom>
              <a:clrTo>
                <a:srgbClr val="0F222D">
                  <a:alpha val="0"/>
                </a:srgbClr>
              </a:clrTo>
            </a:clrChange>
          </a:blip>
          <a:stretch>
            <a:fillRect/>
          </a:stretch>
        </p:blipFill>
        <p:spPr>
          <a:xfrm>
            <a:off x="1598975" y="2281667"/>
            <a:ext cx="3660050" cy="4037823"/>
          </a:xfrm>
          <a:prstGeom prst="rect">
            <a:avLst/>
          </a:prstGeom>
        </p:spPr>
      </p:pic>
    </p:spTree>
    <p:extLst>
      <p:ext uri="{BB962C8B-B14F-4D97-AF65-F5344CB8AC3E}">
        <p14:creationId xmlns:p14="http://schemas.microsoft.com/office/powerpoint/2010/main" val="1480699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rot="5400000">
            <a:off x="972125" y="2546927"/>
            <a:ext cx="8488219" cy="3283527"/>
          </a:xfrm>
          <a:prstGeom prst="homePlat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 </a:t>
            </a:r>
          </a:p>
        </p:txBody>
      </p:sp>
      <p:pic>
        <p:nvPicPr>
          <p:cNvPr id="5" name="Picture 4"/>
          <p:cNvPicPr>
            <a:picLocks noChangeAspect="1"/>
          </p:cNvPicPr>
          <p:nvPr/>
        </p:nvPicPr>
        <p:blipFill rotWithShape="1">
          <a:blip r:embed="rId2"/>
          <a:srcRect t="21121" r="17198" b="32593"/>
          <a:stretch/>
        </p:blipFill>
        <p:spPr>
          <a:xfrm rot="20952172" flipH="1">
            <a:off x="604729" y="19374"/>
            <a:ext cx="2981382" cy="2744318"/>
          </a:xfrm>
          <a:prstGeom prst="rect">
            <a:avLst/>
          </a:prstGeom>
        </p:spPr>
      </p:pic>
      <p:pic>
        <p:nvPicPr>
          <p:cNvPr id="8" name="Picture 7"/>
          <p:cNvPicPr>
            <a:picLocks noChangeAspect="1"/>
          </p:cNvPicPr>
          <p:nvPr/>
        </p:nvPicPr>
        <p:blipFill rotWithShape="1">
          <a:blip r:embed="rId3"/>
          <a:srcRect l="20758" t="31687" r="44369" b="51875"/>
          <a:stretch/>
        </p:blipFill>
        <p:spPr>
          <a:xfrm>
            <a:off x="3451032" y="7718832"/>
            <a:ext cx="3411681" cy="2206931"/>
          </a:xfrm>
          <a:prstGeom prst="rect">
            <a:avLst/>
          </a:prstGeom>
        </p:spPr>
      </p:pic>
      <p:sp>
        <p:nvSpPr>
          <p:cNvPr id="11" name="Text Box 1082"/>
          <p:cNvSpPr txBox="1"/>
          <p:nvPr/>
        </p:nvSpPr>
        <p:spPr>
          <a:xfrm rot="20873425">
            <a:off x="523855" y="805831"/>
            <a:ext cx="2027991" cy="427592"/>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8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Welcome to Morwell Central!</a:t>
            </a:r>
            <a:endParaRPr lang="en-US" sz="2800" kern="1500">
              <a:solidFill>
                <a:srgbClr val="042A44"/>
              </a:solidFill>
              <a:latin typeface="KG Blank Space Solid" charset="0"/>
              <a:ea typeface="KG Blank Space Solid" charset="0"/>
              <a:cs typeface="KG Blank Space Solid" charset="0"/>
            </a:endParaRPr>
          </a:p>
        </p:txBody>
      </p:sp>
      <p:pic>
        <p:nvPicPr>
          <p:cNvPr id="13" name="Picture 12"/>
          <p:cNvPicPr>
            <a:picLocks noChangeAspect="1"/>
          </p:cNvPicPr>
          <p:nvPr/>
        </p:nvPicPr>
        <p:blipFill rotWithShape="1">
          <a:blip r:embed="rId3"/>
          <a:srcRect l="20758" t="31687" r="37142" b="51875"/>
          <a:stretch/>
        </p:blipFill>
        <p:spPr>
          <a:xfrm rot="5400000">
            <a:off x="-4613743" y="4955871"/>
            <a:ext cx="10204229" cy="228602"/>
          </a:xfrm>
          <a:prstGeom prst="rect">
            <a:avLst/>
          </a:prstGeom>
        </p:spPr>
      </p:pic>
      <p:pic>
        <p:nvPicPr>
          <p:cNvPr id="14" name="Picture 13"/>
          <p:cNvPicPr>
            <a:picLocks noChangeAspect="1"/>
          </p:cNvPicPr>
          <p:nvPr/>
        </p:nvPicPr>
        <p:blipFill rotWithShape="1">
          <a:blip r:embed="rId3">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sp>
        <p:nvSpPr>
          <p:cNvPr id="15" name="Text Box 1082"/>
          <p:cNvSpPr txBox="1"/>
          <p:nvPr/>
        </p:nvSpPr>
        <p:spPr>
          <a:xfrm>
            <a:off x="467389" y="8208367"/>
            <a:ext cx="3075866"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“A Curious, connected learning community”</a:t>
            </a:r>
            <a:endParaRPr lang="en-US" sz="1100" kern="1500">
              <a:solidFill>
                <a:srgbClr val="FFDB03"/>
              </a:solidFill>
              <a:latin typeface="KG Blank Space Solid" charset="0"/>
              <a:ea typeface="KG Blank Space Solid" charset="0"/>
              <a:cs typeface="KG Blank Space Solid" charset="0"/>
            </a:endParaRPr>
          </a:p>
        </p:txBody>
      </p:sp>
      <p:sp>
        <p:nvSpPr>
          <p:cNvPr id="16" name="Text Box 1082"/>
          <p:cNvSpPr txBox="1"/>
          <p:nvPr/>
        </p:nvSpPr>
        <p:spPr>
          <a:xfrm>
            <a:off x="621880" y="6742237"/>
            <a:ext cx="2756956"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800" b="1" kern="1500" spc="122">
                <a:solidFill>
                  <a:schemeClr val="bg1"/>
                </a:solidFill>
                <a:effectLst>
                  <a:outerShdw blurRad="25400" algn="tl">
                    <a:srgbClr val="000000">
                      <a:alpha val="43000"/>
                    </a:srgbClr>
                  </a:outerShdw>
                </a:effectLst>
                <a:latin typeface="KG Blank Space Solid" charset="0"/>
                <a:ea typeface="KG Blank Space Solid" charset="0"/>
                <a:cs typeface="KG Blank Space Solid" charset="0"/>
              </a:rPr>
              <a:t>Our Vision</a:t>
            </a:r>
            <a:endParaRPr lang="en-US" sz="1600" kern="1500">
              <a:solidFill>
                <a:schemeClr val="bg1"/>
              </a:solidFill>
              <a:latin typeface="KG Blank Space Solid" charset="0"/>
              <a:ea typeface="KG Blank Space Solid" charset="0"/>
              <a:cs typeface="KG Blank Space Solid" charset="0"/>
            </a:endParaRPr>
          </a:p>
        </p:txBody>
      </p:sp>
      <p:sp>
        <p:nvSpPr>
          <p:cNvPr id="17" name="Text Box 1082"/>
          <p:cNvSpPr txBox="1"/>
          <p:nvPr/>
        </p:nvSpPr>
        <p:spPr>
          <a:xfrm>
            <a:off x="3453932" y="0"/>
            <a:ext cx="348271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6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Our Guiding Principles</a:t>
            </a:r>
            <a:endParaRPr lang="en-US" sz="2000" kern="1500">
              <a:solidFill>
                <a:srgbClr val="FFDB03"/>
              </a:solidFill>
              <a:latin typeface="KG Blank Space Solid" charset="0"/>
              <a:ea typeface="KG Blank Space Solid" charset="0"/>
              <a:cs typeface="KG Blank Space Solid" charset="0"/>
            </a:endParaRPr>
          </a:p>
        </p:txBody>
      </p:sp>
      <p:sp>
        <p:nvSpPr>
          <p:cNvPr id="18" name="TextBox 17"/>
          <p:cNvSpPr txBox="1"/>
          <p:nvPr/>
        </p:nvSpPr>
        <p:spPr>
          <a:xfrm>
            <a:off x="3631198" y="1119749"/>
            <a:ext cx="2755837" cy="1815882"/>
          </a:xfrm>
          <a:prstGeom prst="rect">
            <a:avLst/>
          </a:prstGeom>
          <a:noFill/>
        </p:spPr>
        <p:txBody>
          <a:bodyPr wrap="square" lIns="91440" tIns="45720" rIns="91440" bIns="45720" rtlCol="0" anchor="t">
            <a:spAutoFit/>
          </a:bodyPr>
          <a:lstStyle/>
          <a:p>
            <a:r>
              <a:rPr lang="en-US" sz="1400" b="1"/>
              <a:t>Our Teachers:</a:t>
            </a:r>
          </a:p>
          <a:p>
            <a:pPr marL="171450" indent="-171450" algn="just">
              <a:buFont typeface="Arial" charset="0"/>
              <a:buChar char="•"/>
            </a:pPr>
            <a:r>
              <a:rPr lang="en-US" sz="1400"/>
              <a:t>have high expectations, build positive relationships and plan thoroughly. </a:t>
            </a:r>
          </a:p>
          <a:p>
            <a:pPr marL="171450" indent="-171450">
              <a:buFont typeface="Arial" charset="0"/>
              <a:buChar char="•"/>
            </a:pPr>
            <a:r>
              <a:rPr lang="en-US" sz="1400"/>
              <a:t>know where students are developmentally and scaffold their learning for all students to move forward. </a:t>
            </a:r>
          </a:p>
        </p:txBody>
      </p:sp>
      <p:sp>
        <p:nvSpPr>
          <p:cNvPr id="19" name="TextBox 18"/>
          <p:cNvSpPr txBox="1"/>
          <p:nvPr/>
        </p:nvSpPr>
        <p:spPr>
          <a:xfrm>
            <a:off x="672044" y="3105003"/>
            <a:ext cx="2823784" cy="3539430"/>
          </a:xfrm>
          <a:prstGeom prst="rect">
            <a:avLst/>
          </a:prstGeom>
          <a:noFill/>
        </p:spPr>
        <p:txBody>
          <a:bodyPr wrap="square" lIns="91440" tIns="45720" rIns="91440" bIns="45720" rtlCol="0" anchor="t">
            <a:spAutoFit/>
          </a:bodyPr>
          <a:lstStyle/>
          <a:p>
            <a:pPr algn="ctr"/>
            <a:r>
              <a:rPr lang="en-US" sz="1400" dirty="0">
                <a:solidFill>
                  <a:schemeClr val="bg1"/>
                </a:solidFill>
                <a:ea typeface="+mn-lt"/>
                <a:cs typeface="+mn-lt"/>
              </a:rPr>
              <a:t>Our school has high quality, dedicated staff, who strive to ensure all children reach their full learning potential. We are dedicated to upholding a core set of values, where Acceptance, Support, Persistence, Individual Responsibility, Respect and Excellence (ASPIRE) are an integral part of all interactions. </a:t>
            </a:r>
            <a:endParaRPr lang="en-US" sz="1400" dirty="0">
              <a:solidFill>
                <a:schemeClr val="bg1"/>
              </a:solidFill>
            </a:endParaRPr>
          </a:p>
          <a:p>
            <a:pPr algn="ctr"/>
            <a:r>
              <a:rPr lang="en-US" sz="1400" dirty="0">
                <a:solidFill>
                  <a:schemeClr val="bg1"/>
                </a:solidFill>
                <a:ea typeface="+mn-lt"/>
                <a:cs typeface="+mn-lt"/>
              </a:rPr>
              <a:t>All members of the school community are committed, enthusiastic and engaged in student learning. Students, staff and parents build positive relationships using our ASPIRE values. </a:t>
            </a:r>
            <a:endParaRPr lang="en-US" dirty="0"/>
          </a:p>
        </p:txBody>
      </p:sp>
      <p:sp>
        <p:nvSpPr>
          <p:cNvPr id="20" name="TextBox 19"/>
          <p:cNvSpPr txBox="1"/>
          <p:nvPr/>
        </p:nvSpPr>
        <p:spPr>
          <a:xfrm>
            <a:off x="650985" y="7184593"/>
            <a:ext cx="2751734" cy="954107"/>
          </a:xfrm>
          <a:prstGeom prst="rect">
            <a:avLst/>
          </a:prstGeom>
          <a:noFill/>
        </p:spPr>
        <p:txBody>
          <a:bodyPr wrap="square" rtlCol="0">
            <a:spAutoFit/>
          </a:bodyPr>
          <a:lstStyle/>
          <a:p>
            <a:pPr algn="ctr"/>
            <a:r>
              <a:rPr lang="en-US" sz="1400">
                <a:solidFill>
                  <a:schemeClr val="bg1"/>
                </a:solidFill>
              </a:rPr>
              <a:t>The Community of </a:t>
            </a:r>
            <a:r>
              <a:rPr lang="en-US" sz="1400" err="1">
                <a:solidFill>
                  <a:schemeClr val="bg1"/>
                </a:solidFill>
              </a:rPr>
              <a:t>Morwell</a:t>
            </a:r>
            <a:r>
              <a:rPr lang="en-US" sz="1400">
                <a:solidFill>
                  <a:schemeClr val="bg1"/>
                </a:solidFill>
              </a:rPr>
              <a:t> Central Primary School is committed to creating an environment that nurtures learning for life.</a:t>
            </a:r>
            <a:endParaRPr lang="en-US" sz="1400">
              <a:solidFill>
                <a:schemeClr val="bg1"/>
              </a:solidFill>
              <a:effectLst/>
            </a:endParaRPr>
          </a:p>
        </p:txBody>
      </p:sp>
      <p:sp>
        <p:nvSpPr>
          <p:cNvPr id="26" name="Text Box 1082"/>
          <p:cNvSpPr txBox="1"/>
          <p:nvPr/>
        </p:nvSpPr>
        <p:spPr>
          <a:xfrm>
            <a:off x="3738890" y="7801856"/>
            <a:ext cx="2756956"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4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School Times</a:t>
            </a:r>
            <a:endParaRPr lang="en-US" sz="1400" kern="1500">
              <a:solidFill>
                <a:srgbClr val="042A44"/>
              </a:solidFill>
              <a:latin typeface="KG Blank Space Solid" charset="0"/>
              <a:ea typeface="KG Blank Space Solid" charset="0"/>
              <a:cs typeface="KG Blank Space Solid" charset="0"/>
            </a:endParaRPr>
          </a:p>
        </p:txBody>
      </p:sp>
      <p:sp>
        <p:nvSpPr>
          <p:cNvPr id="29" name="TextBox 28"/>
          <p:cNvSpPr txBox="1"/>
          <p:nvPr/>
        </p:nvSpPr>
        <p:spPr>
          <a:xfrm>
            <a:off x="5083476" y="8208367"/>
            <a:ext cx="1813948" cy="1815882"/>
          </a:xfrm>
          <a:prstGeom prst="rect">
            <a:avLst/>
          </a:prstGeom>
          <a:noFill/>
        </p:spPr>
        <p:txBody>
          <a:bodyPr wrap="square" rtlCol="0">
            <a:spAutoFit/>
          </a:bodyPr>
          <a:lstStyle/>
          <a:p>
            <a:r>
              <a:rPr lang="mr-IN" sz="1400"/>
              <a:t>…</a:t>
            </a:r>
            <a:r>
              <a:rPr lang="en-US" sz="1400"/>
              <a:t>    1</a:t>
            </a:r>
            <a:r>
              <a:rPr lang="en-US" sz="1400" baseline="30000"/>
              <a:t>st</a:t>
            </a:r>
            <a:r>
              <a:rPr lang="en-US" sz="1400"/>
              <a:t> Learning Block</a:t>
            </a:r>
          </a:p>
          <a:p>
            <a:r>
              <a:rPr lang="mr-IN" sz="1400"/>
              <a:t>…</a:t>
            </a:r>
            <a:r>
              <a:rPr lang="en-US" sz="1400"/>
              <a:t>    Eating Time Inside</a:t>
            </a:r>
          </a:p>
          <a:p>
            <a:r>
              <a:rPr lang="mr-IN" sz="1400"/>
              <a:t>…</a:t>
            </a:r>
            <a:r>
              <a:rPr lang="en-US" sz="1400"/>
              <a:t>    RECESS</a:t>
            </a:r>
          </a:p>
          <a:p>
            <a:r>
              <a:rPr lang="mr-IN" sz="1400"/>
              <a:t>…</a:t>
            </a:r>
            <a:r>
              <a:rPr lang="en-US" sz="1400"/>
              <a:t>    2</a:t>
            </a:r>
            <a:r>
              <a:rPr lang="en-US" sz="1400" baseline="30000"/>
              <a:t>nd</a:t>
            </a:r>
            <a:r>
              <a:rPr lang="en-US" sz="1400"/>
              <a:t> Learning Block</a:t>
            </a:r>
          </a:p>
          <a:p>
            <a:r>
              <a:rPr lang="mr-IN" sz="1400"/>
              <a:t>…</a:t>
            </a:r>
            <a:r>
              <a:rPr lang="en-US" sz="1400"/>
              <a:t>    Eating Time Inside</a:t>
            </a:r>
          </a:p>
          <a:p>
            <a:r>
              <a:rPr lang="mr-IN" sz="1400"/>
              <a:t>…</a:t>
            </a:r>
            <a:r>
              <a:rPr lang="en-US" sz="1400"/>
              <a:t>    LUNCH</a:t>
            </a:r>
          </a:p>
          <a:p>
            <a:r>
              <a:rPr lang="mr-IN" sz="1400"/>
              <a:t>…</a:t>
            </a:r>
            <a:r>
              <a:rPr lang="en-US" sz="1400"/>
              <a:t>    3</a:t>
            </a:r>
            <a:r>
              <a:rPr lang="en-US" sz="1400" baseline="30000"/>
              <a:t>rd</a:t>
            </a:r>
            <a:r>
              <a:rPr lang="en-US" sz="1400"/>
              <a:t> Learning Block</a:t>
            </a:r>
          </a:p>
          <a:p>
            <a:endParaRPr lang="en-US" sz="1400"/>
          </a:p>
        </p:txBody>
      </p:sp>
      <p:sp>
        <p:nvSpPr>
          <p:cNvPr id="22" name="TextBox 21"/>
          <p:cNvSpPr txBox="1"/>
          <p:nvPr/>
        </p:nvSpPr>
        <p:spPr>
          <a:xfrm>
            <a:off x="3633518" y="2977503"/>
            <a:ext cx="2752634" cy="2462213"/>
          </a:xfrm>
          <a:prstGeom prst="rect">
            <a:avLst/>
          </a:prstGeom>
          <a:noFill/>
        </p:spPr>
        <p:txBody>
          <a:bodyPr wrap="square" rtlCol="0">
            <a:spAutoFit/>
          </a:bodyPr>
          <a:lstStyle/>
          <a:p>
            <a:pPr algn="just"/>
            <a:r>
              <a:rPr lang="en-US" sz="1400" b="1"/>
              <a:t>Our Students: </a:t>
            </a:r>
          </a:p>
          <a:p>
            <a:pPr marL="171450" indent="-171450" algn="just">
              <a:buFont typeface="Arial" charset="0"/>
              <a:buChar char="•"/>
            </a:pPr>
            <a:r>
              <a:rPr lang="en-US" sz="1400"/>
              <a:t>are encouraged to take ownership of their learning through setting goals, self-reflecting and self- assessing.</a:t>
            </a:r>
          </a:p>
          <a:p>
            <a:pPr marL="171450" indent="-171450" algn="just">
              <a:buFont typeface="Arial" charset="0"/>
              <a:buChar char="•"/>
            </a:pPr>
            <a:r>
              <a:rPr lang="en-US" sz="1400"/>
              <a:t>always strive to do their best. </a:t>
            </a:r>
          </a:p>
          <a:p>
            <a:pPr marL="171450" indent="-171450" algn="just">
              <a:buFont typeface="Arial" charset="0"/>
              <a:buChar char="•"/>
            </a:pPr>
            <a:endParaRPr lang="en-US" sz="1400"/>
          </a:p>
          <a:p>
            <a:pPr algn="just"/>
            <a:r>
              <a:rPr lang="en-US" sz="1400" b="1"/>
              <a:t>The Learning Environment is:</a:t>
            </a:r>
          </a:p>
          <a:p>
            <a:pPr marL="171450" indent="-171450" algn="just">
              <a:buFont typeface="Arial" charset="0"/>
              <a:buChar char="•"/>
            </a:pPr>
            <a:r>
              <a:rPr lang="en-US" sz="1400"/>
              <a:t>engaging and challenging.</a:t>
            </a:r>
          </a:p>
          <a:p>
            <a:pPr marL="171450" indent="-171450" algn="just">
              <a:buFont typeface="Arial" charset="0"/>
              <a:buChar char="•"/>
            </a:pPr>
            <a:r>
              <a:rPr lang="en-US" sz="1400"/>
              <a:t>safe and supportive.</a:t>
            </a:r>
          </a:p>
          <a:p>
            <a:pPr marL="171450" indent="-171450" algn="just">
              <a:buFont typeface="Arial" charset="0"/>
              <a:buChar char="•"/>
            </a:pPr>
            <a:r>
              <a:rPr lang="en-US" sz="1400"/>
              <a:t>collaboratively owned by all. </a:t>
            </a:r>
          </a:p>
        </p:txBody>
      </p:sp>
      <p:sp>
        <p:nvSpPr>
          <p:cNvPr id="23" name="TextBox 22"/>
          <p:cNvSpPr txBox="1"/>
          <p:nvPr/>
        </p:nvSpPr>
        <p:spPr>
          <a:xfrm>
            <a:off x="3631198" y="5634465"/>
            <a:ext cx="2561922" cy="1384995"/>
          </a:xfrm>
          <a:prstGeom prst="rect">
            <a:avLst/>
          </a:prstGeom>
          <a:noFill/>
        </p:spPr>
        <p:txBody>
          <a:bodyPr wrap="square" rtlCol="0">
            <a:spAutoFit/>
          </a:bodyPr>
          <a:lstStyle/>
          <a:p>
            <a:r>
              <a:rPr lang="en-US" sz="1400" b="1"/>
              <a:t>The School Community: </a:t>
            </a:r>
          </a:p>
          <a:p>
            <a:pPr marL="171450" indent="-171450">
              <a:buFont typeface="Arial" charset="0"/>
              <a:buChar char="•"/>
            </a:pPr>
            <a:r>
              <a:rPr lang="en-US" sz="1400"/>
              <a:t>supports students to be responsible citizens who are able to use a variety of thinking and learning strategies.</a:t>
            </a:r>
            <a:endParaRPr lang="en-US" sz="1400">
              <a:effectLst/>
            </a:endParaRPr>
          </a:p>
        </p:txBody>
      </p:sp>
      <p:sp>
        <p:nvSpPr>
          <p:cNvPr id="24" name="TextBox 23"/>
          <p:cNvSpPr txBox="1"/>
          <p:nvPr/>
        </p:nvSpPr>
        <p:spPr>
          <a:xfrm>
            <a:off x="685347" y="9047302"/>
            <a:ext cx="2663759" cy="738664"/>
          </a:xfrm>
          <a:prstGeom prst="rect">
            <a:avLst/>
          </a:prstGeom>
          <a:noFill/>
        </p:spPr>
        <p:txBody>
          <a:bodyPr wrap="square" rtlCol="0">
            <a:spAutoFit/>
          </a:bodyPr>
          <a:lstStyle/>
          <a:p>
            <a:pPr algn="ctr"/>
            <a:r>
              <a:rPr lang="en-US" sz="1400">
                <a:solidFill>
                  <a:schemeClr val="bg1"/>
                </a:solidFill>
              </a:rPr>
              <a:t>An environment that demonstrates and upholds our ASPIRE values.</a:t>
            </a:r>
            <a:endParaRPr lang="en-US" sz="1400">
              <a:solidFill>
                <a:schemeClr val="bg1"/>
              </a:solidFill>
              <a:effectLst/>
            </a:endParaRPr>
          </a:p>
        </p:txBody>
      </p:sp>
      <p:sp>
        <p:nvSpPr>
          <p:cNvPr id="25" name="TextBox 24"/>
          <p:cNvSpPr txBox="1"/>
          <p:nvPr/>
        </p:nvSpPr>
        <p:spPr>
          <a:xfrm>
            <a:off x="3550722" y="8212693"/>
            <a:ext cx="1753801" cy="1600438"/>
          </a:xfrm>
          <a:prstGeom prst="rect">
            <a:avLst/>
          </a:prstGeom>
          <a:noFill/>
        </p:spPr>
        <p:txBody>
          <a:bodyPr wrap="square" lIns="91440" tIns="45720" rIns="91440" bIns="45720" rtlCol="0" anchor="t">
            <a:spAutoFit/>
          </a:bodyPr>
          <a:lstStyle/>
          <a:p>
            <a:r>
              <a:rPr lang="en-US" sz="1400" dirty="0"/>
              <a:t> 8:30am </a:t>
            </a:r>
            <a:r>
              <a:rPr lang="mr-IN" sz="1400" dirty="0">
                <a:cs typeface="Mangal"/>
              </a:rPr>
              <a:t>–</a:t>
            </a:r>
            <a:r>
              <a:rPr lang="en-US" sz="1400" dirty="0"/>
              <a:t> 10:30am </a:t>
            </a:r>
          </a:p>
          <a:p>
            <a:r>
              <a:rPr lang="en-US" sz="1400" dirty="0"/>
              <a:t>10:30am </a:t>
            </a:r>
            <a:r>
              <a:rPr lang="mr-IN" sz="1400" dirty="0">
                <a:cs typeface="Mangal"/>
              </a:rPr>
              <a:t>–</a:t>
            </a:r>
            <a:r>
              <a:rPr lang="en-US" sz="1400" dirty="0"/>
              <a:t> 10:40am</a:t>
            </a:r>
            <a:endParaRPr lang="en-US" sz="1400" dirty="0">
              <a:cs typeface="Calibri"/>
            </a:endParaRPr>
          </a:p>
          <a:p>
            <a:r>
              <a:rPr lang="en-US" sz="1400" dirty="0"/>
              <a:t>10:40am </a:t>
            </a:r>
            <a:r>
              <a:rPr lang="mr-IN" sz="1400" dirty="0">
                <a:cs typeface="Mangal"/>
              </a:rPr>
              <a:t>–</a:t>
            </a:r>
            <a:r>
              <a:rPr lang="en-US" sz="1400" dirty="0"/>
              <a:t> 11:10am</a:t>
            </a:r>
            <a:endParaRPr lang="en-US" sz="1400" dirty="0">
              <a:cs typeface="Calibri"/>
            </a:endParaRPr>
          </a:p>
          <a:p>
            <a:r>
              <a:rPr lang="en-US" sz="1400" dirty="0"/>
              <a:t>11:10am </a:t>
            </a:r>
            <a:r>
              <a:rPr lang="mr-IN" sz="1400" dirty="0">
                <a:cs typeface="Mangal"/>
              </a:rPr>
              <a:t>–</a:t>
            </a:r>
            <a:r>
              <a:rPr lang="en-US" sz="1400" dirty="0"/>
              <a:t> 1:10pm</a:t>
            </a:r>
            <a:endParaRPr lang="en-US" sz="1400" dirty="0">
              <a:cs typeface="Calibri"/>
            </a:endParaRPr>
          </a:p>
          <a:p>
            <a:r>
              <a:rPr lang="en-US" sz="1400" dirty="0"/>
              <a:t>1:10pm </a:t>
            </a:r>
            <a:r>
              <a:rPr lang="mr-IN" sz="1400" dirty="0">
                <a:cs typeface="Mangal"/>
              </a:rPr>
              <a:t>–</a:t>
            </a:r>
            <a:r>
              <a:rPr lang="en-US" sz="1400" dirty="0"/>
              <a:t> 1:20pm</a:t>
            </a:r>
            <a:endParaRPr lang="en-US" sz="1400" dirty="0">
              <a:cs typeface="Calibri"/>
            </a:endParaRPr>
          </a:p>
          <a:p>
            <a:r>
              <a:rPr lang="en-US" sz="1400" dirty="0"/>
              <a:t>1:20pm </a:t>
            </a:r>
            <a:r>
              <a:rPr lang="mr-IN" sz="1400" dirty="0">
                <a:cs typeface="Mangal"/>
              </a:rPr>
              <a:t>–</a:t>
            </a:r>
            <a:r>
              <a:rPr lang="en-US" sz="1400" dirty="0"/>
              <a:t> 1:50pm</a:t>
            </a:r>
            <a:endParaRPr lang="en-US" sz="1400" dirty="0">
              <a:cs typeface="Calibri"/>
            </a:endParaRPr>
          </a:p>
          <a:p>
            <a:r>
              <a:rPr lang="en-US" sz="1400" dirty="0"/>
              <a:t>1:50pm </a:t>
            </a:r>
            <a:r>
              <a:rPr lang="mr-IN" sz="1400" dirty="0"/>
              <a:t>–</a:t>
            </a:r>
            <a:r>
              <a:rPr lang="en-US" sz="1400" dirty="0"/>
              <a:t> 3:00pm </a:t>
            </a:r>
          </a:p>
        </p:txBody>
      </p:sp>
    </p:spTree>
    <p:extLst>
      <p:ext uri="{BB962C8B-B14F-4D97-AF65-F5344CB8AC3E}">
        <p14:creationId xmlns:p14="http://schemas.microsoft.com/office/powerpoint/2010/main" val="279121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0758" t="31687" r="37142" b="51875"/>
          <a:stretch/>
        </p:blipFill>
        <p:spPr>
          <a:xfrm rot="5400000">
            <a:off x="-4613743" y="4955871"/>
            <a:ext cx="10204229" cy="228602"/>
          </a:xfrm>
          <a:prstGeom prst="rect">
            <a:avLst/>
          </a:prstGeom>
        </p:spPr>
      </p:pic>
      <p:pic>
        <p:nvPicPr>
          <p:cNvPr id="14" name="Picture 13"/>
          <p:cNvPicPr>
            <a:picLocks noChangeAspect="1"/>
          </p:cNvPicPr>
          <p:nvPr/>
        </p:nvPicPr>
        <p:blipFill rotWithShape="1">
          <a:blip r:embed="rId3">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r="43119"/>
          <a:stretch/>
        </p:blipFill>
        <p:spPr>
          <a:xfrm>
            <a:off x="906956" y="4576966"/>
            <a:ext cx="4583859" cy="1091103"/>
          </a:xfrm>
          <a:prstGeom prst="rect">
            <a:avLst/>
          </a:prstGeom>
        </p:spPr>
      </p:pic>
      <p:pic>
        <p:nvPicPr>
          <p:cNvPr id="35" name="Picture 34"/>
          <p:cNvPicPr>
            <a:picLocks noChangeAspect="1"/>
          </p:cNvPicPr>
          <p:nvPr/>
        </p:nvPicPr>
        <p:blipFill rotWithShape="1">
          <a:blip r:embed="rId3"/>
          <a:srcRect l="20758" t="31687" r="37142" b="51875"/>
          <a:stretch/>
        </p:blipFill>
        <p:spPr>
          <a:xfrm>
            <a:off x="3346213" y="23213"/>
            <a:ext cx="3880511" cy="390776"/>
          </a:xfrm>
          <a:prstGeom prst="rect">
            <a:avLst/>
          </a:prstGeom>
        </p:spPr>
      </p:pic>
      <p:pic>
        <p:nvPicPr>
          <p:cNvPr id="33" name="Picture 32"/>
          <p:cNvPicPr>
            <a:picLocks noChangeAspect="1"/>
          </p:cNvPicPr>
          <p:nvPr/>
        </p:nvPicPr>
        <p:blipFill rotWithShape="1">
          <a:blip r:embed="rId5"/>
          <a:srcRect l="62363" t="21122" r="280" b="24726"/>
          <a:stretch/>
        </p:blipFill>
        <p:spPr>
          <a:xfrm rot="15935522" flipH="1">
            <a:off x="3156684" y="-1665227"/>
            <a:ext cx="1235549" cy="5090777"/>
          </a:xfrm>
          <a:prstGeom prst="rect">
            <a:avLst/>
          </a:prstGeom>
        </p:spPr>
      </p:pic>
      <p:sp>
        <p:nvSpPr>
          <p:cNvPr id="34" name="Text Box 1082"/>
          <p:cNvSpPr txBox="1"/>
          <p:nvPr/>
        </p:nvSpPr>
        <p:spPr>
          <a:xfrm rot="21387556">
            <a:off x="1637970" y="363923"/>
            <a:ext cx="4272975"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200" b="1" kern="1500" spc="122" dirty="0">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Teaching and Learning</a:t>
            </a:r>
            <a:endParaRPr lang="en-US" sz="3200" kern="1500" dirty="0">
              <a:solidFill>
                <a:srgbClr val="042A44"/>
              </a:solidFill>
              <a:latin typeface="KG Blank Space Solid" charset="0"/>
              <a:ea typeface="KG Blank Space Solid" charset="0"/>
              <a:cs typeface="KG Blank Space Solid" charset="0"/>
            </a:endParaRPr>
          </a:p>
        </p:txBody>
      </p:sp>
      <p:sp>
        <p:nvSpPr>
          <p:cNvPr id="32" name="TextBox 31"/>
          <p:cNvSpPr txBox="1"/>
          <p:nvPr/>
        </p:nvSpPr>
        <p:spPr>
          <a:xfrm>
            <a:off x="974956" y="1187806"/>
            <a:ext cx="5316843" cy="3485570"/>
          </a:xfrm>
          <a:prstGeom prst="rect">
            <a:avLst/>
          </a:prstGeom>
          <a:noFill/>
        </p:spPr>
        <p:txBody>
          <a:bodyPr wrap="square" lIns="91440" tIns="45720" rIns="91440" bIns="45720" rtlCol="0" anchor="t">
            <a:spAutoFit/>
          </a:bodyPr>
          <a:lstStyle/>
          <a:p>
            <a:r>
              <a:rPr lang="en-US" sz="1050" dirty="0">
                <a:solidFill>
                  <a:schemeClr val="bg1"/>
                </a:solidFill>
              </a:rPr>
              <a:t>At Morwell Central Primary School, our staff are committed to ensuring high quality, evidence-informed teaching and learning practices.</a:t>
            </a:r>
          </a:p>
          <a:p>
            <a:endParaRPr lang="en-US" sz="1050" dirty="0">
              <a:solidFill>
                <a:schemeClr val="bg1"/>
              </a:solidFill>
            </a:endParaRPr>
          </a:p>
          <a:p>
            <a:r>
              <a:rPr lang="en-US" sz="1050" dirty="0">
                <a:solidFill>
                  <a:schemeClr val="bg1"/>
                </a:solidFill>
              </a:rPr>
              <a:t>Our approach to teaching literacy includes all elements of ‘The Big 6’ of Reading: phonemic awareness, phonics, vocabulary, fluency, comprehension and oral language development. We believe strongly in laying the foundations for reading early, with targeted phonemic lessons for all student and phonics groups that are tailored to each student’s needs, while following a systematic, synthetic phonics program. Rich literature is also incorporated into our approach to teaching literacy with students and teachers reading mentor texts that are then used to inspire reading and writing in the classroom.</a:t>
            </a:r>
          </a:p>
          <a:p>
            <a:endParaRPr lang="en-US" sz="1050" dirty="0">
              <a:solidFill>
                <a:schemeClr val="bg1"/>
              </a:solidFill>
            </a:endParaRPr>
          </a:p>
          <a:p>
            <a:r>
              <a:rPr lang="en-US" sz="1050" dirty="0">
                <a:solidFill>
                  <a:schemeClr val="bg1"/>
                </a:solidFill>
              </a:rPr>
              <a:t>Mathematics lessons are sequenced, following team planners, to ensure consistency amongst classes. A balance of explicit instruction and targeted practice is supported with the use of concrete materials and problem-solving.</a:t>
            </a:r>
          </a:p>
          <a:p>
            <a:endParaRPr lang="en-US" sz="1050" dirty="0">
              <a:solidFill>
                <a:schemeClr val="bg1"/>
              </a:solidFill>
            </a:endParaRPr>
          </a:p>
          <a:p>
            <a:r>
              <a:rPr lang="en-US" sz="1050" dirty="0">
                <a:solidFill>
                  <a:schemeClr val="bg1"/>
                </a:solidFill>
              </a:rPr>
              <a:t>We are fortunate that all student have targeted learning in The Arts, Health and Physical Education and Digital Technologies, delivered by Specialist Teachers.</a:t>
            </a:r>
            <a:endParaRPr lang="en-US" sz="1050" dirty="0">
              <a:solidFill>
                <a:schemeClr val="bg1"/>
              </a:solidFill>
              <a:ea typeface="Calibri"/>
              <a:cs typeface="Calibri"/>
            </a:endParaRPr>
          </a:p>
          <a:p>
            <a:endParaRPr lang="en-US" sz="1050" dirty="0">
              <a:solidFill>
                <a:schemeClr val="bg1"/>
              </a:solidFill>
            </a:endParaRPr>
          </a:p>
          <a:p>
            <a:endParaRPr lang="en-US" sz="1050" dirty="0">
              <a:solidFill>
                <a:schemeClr val="bg1"/>
              </a:solidFill>
            </a:endParaRPr>
          </a:p>
          <a:p>
            <a:pPr algn="just"/>
            <a:endParaRPr lang="en-US" sz="1050" dirty="0">
              <a:solidFill>
                <a:schemeClr val="bg1"/>
              </a:solidFill>
            </a:endParaRPr>
          </a:p>
          <a:p>
            <a:pPr algn="just"/>
            <a:endParaRPr lang="en-US" sz="1050" dirty="0">
              <a:solidFill>
                <a:schemeClr val="bg1"/>
              </a:solidFill>
            </a:endParaRPr>
          </a:p>
        </p:txBody>
      </p:sp>
      <p:sp>
        <p:nvSpPr>
          <p:cNvPr id="5" name="TextBox 4">
            <a:extLst>
              <a:ext uri="{FF2B5EF4-FFF2-40B4-BE49-F238E27FC236}">
                <a16:creationId xmlns:a16="http://schemas.microsoft.com/office/drawing/2014/main" id="{A6BF1095-58DE-2FD7-FD80-D168876E28DE}"/>
              </a:ext>
            </a:extLst>
          </p:cNvPr>
          <p:cNvSpPr txBox="1"/>
          <p:nvPr/>
        </p:nvSpPr>
        <p:spPr>
          <a:xfrm>
            <a:off x="974956" y="4576965"/>
            <a:ext cx="4515859" cy="1015663"/>
          </a:xfrm>
          <a:prstGeom prst="rect">
            <a:avLst/>
          </a:prstGeom>
          <a:noFill/>
        </p:spPr>
        <p:txBody>
          <a:bodyPr wrap="square">
            <a:spAutoFit/>
          </a:bodyPr>
          <a:lstStyle/>
          <a:p>
            <a:r>
              <a:rPr lang="en-AU" sz="1800" b="1" kern="1500" spc="122" dirty="0">
                <a:effectLst>
                  <a:outerShdw blurRad="25400" algn="tl">
                    <a:srgbClr val="000000">
                      <a:alpha val="43000"/>
                    </a:srgbClr>
                  </a:outerShdw>
                </a:effectLst>
                <a:latin typeface="KG Blank Space Solid"/>
                <a:ea typeface="KG Blank Space Solid" charset="0"/>
                <a:cs typeface="KG Blank Space Solid" charset="0"/>
              </a:rPr>
              <a:t>Latrobe Valley Eisteddfod</a:t>
            </a:r>
            <a:endParaRPr lang="en-US" dirty="0"/>
          </a:p>
          <a:p>
            <a:r>
              <a:rPr lang="en-US" sz="1050" dirty="0"/>
              <a:t>Each year under the direction of our music teacher, students in the Lunchtime Recorder Group perform in the instrumental section at the Latrobe Valley Eisteddfod. This gives students exposure to performing on stage, in front of a large audience. </a:t>
            </a:r>
          </a:p>
        </p:txBody>
      </p:sp>
      <p:sp>
        <p:nvSpPr>
          <p:cNvPr id="8" name="TextBox 7">
            <a:extLst>
              <a:ext uri="{FF2B5EF4-FFF2-40B4-BE49-F238E27FC236}">
                <a16:creationId xmlns:a16="http://schemas.microsoft.com/office/drawing/2014/main" id="{9E47455E-5824-F5FA-B4C8-21935788DE23}"/>
              </a:ext>
            </a:extLst>
          </p:cNvPr>
          <p:cNvSpPr txBox="1"/>
          <p:nvPr/>
        </p:nvSpPr>
        <p:spPr>
          <a:xfrm>
            <a:off x="3627321" y="6052630"/>
            <a:ext cx="3186773" cy="1892826"/>
          </a:xfrm>
          <a:prstGeom prst="rect">
            <a:avLst/>
          </a:prstGeom>
          <a:noFill/>
        </p:spPr>
        <p:txBody>
          <a:bodyPr wrap="square" lIns="91440" tIns="45720" rIns="91440" bIns="45720" anchor="t">
            <a:spAutoFit/>
          </a:bodyPr>
          <a:lstStyle/>
          <a:p>
            <a:pPr lvl="1"/>
            <a:r>
              <a:rPr lang="en-AU" b="1" kern="1500" spc="122" dirty="0">
                <a:solidFill>
                  <a:schemeClr val="bg1"/>
                </a:solidFill>
                <a:effectLst>
                  <a:outerShdw blurRad="25400" algn="tl">
                    <a:srgbClr val="000000">
                      <a:alpha val="43000"/>
                    </a:srgbClr>
                  </a:outerShdw>
                </a:effectLst>
                <a:latin typeface="KG Blank Space Solid"/>
                <a:ea typeface="KG Blank Space Solid" charset="0"/>
                <a:cs typeface="KG Blank Space Solid" charset="0"/>
              </a:rPr>
              <a:t>School Performances</a:t>
            </a:r>
          </a:p>
          <a:p>
            <a:pPr lvl="1"/>
            <a:endParaRPr lang="en-AU" sz="1100" b="1" kern="1500" spc="122" dirty="0">
              <a:solidFill>
                <a:schemeClr val="bg1"/>
              </a:solidFill>
              <a:effectLst>
                <a:outerShdw blurRad="25400" algn="tl">
                  <a:srgbClr val="000000">
                    <a:alpha val="43000"/>
                  </a:srgbClr>
                </a:outerShdw>
              </a:effectLst>
              <a:latin typeface="KG Blank Space Solid"/>
              <a:ea typeface="KG Blank Space Solid" charset="0"/>
              <a:cs typeface="KG Blank Space Solid" charset="0"/>
            </a:endParaRPr>
          </a:p>
          <a:p>
            <a:pPr lvl="1"/>
            <a:r>
              <a:rPr lang="en-US" sz="1100" dirty="0">
                <a:solidFill>
                  <a:schemeClr val="bg1"/>
                </a:solidFill>
              </a:rPr>
              <a:t>All students in the Senior Learning Hub participate in an annual school musical, performed at the end of Term 3. </a:t>
            </a:r>
          </a:p>
          <a:p>
            <a:pPr lvl="1"/>
            <a:r>
              <a:rPr lang="en-US" sz="1100" dirty="0">
                <a:solidFill>
                  <a:schemeClr val="bg1"/>
                </a:solidFill>
              </a:rPr>
              <a:t>Students in the  Prep-2 Learning Hubs, and 3-4 Hub are involved in a school concert in Term 4. These are performed  in our state of the art Performing Arts Centre. </a:t>
            </a:r>
            <a:endParaRPr lang="en-US" sz="1100" dirty="0">
              <a:solidFill>
                <a:schemeClr val="bg1"/>
              </a:solidFill>
              <a:ea typeface="Calibri"/>
              <a:cs typeface="Calibri"/>
            </a:endParaRPr>
          </a:p>
          <a:p>
            <a:pPr lvl="1"/>
            <a:endParaRPr lang="en-US" sz="1100" kern="1500" dirty="0">
              <a:solidFill>
                <a:schemeClr val="bg1"/>
              </a:solidFill>
              <a:latin typeface="KG Blank Space Solid" charset="0"/>
              <a:ea typeface="KG Blank Space Solid" charset="0"/>
              <a:cs typeface="KG Blank Space Solid" charset="0"/>
            </a:endParaRPr>
          </a:p>
        </p:txBody>
      </p:sp>
      <p:pic>
        <p:nvPicPr>
          <p:cNvPr id="10" name="Picture 9">
            <a:extLst>
              <a:ext uri="{FF2B5EF4-FFF2-40B4-BE49-F238E27FC236}">
                <a16:creationId xmlns:a16="http://schemas.microsoft.com/office/drawing/2014/main" id="{D21A2F26-9FAF-5CA8-F98E-7BF9FACB63B8}"/>
              </a:ext>
            </a:extLst>
          </p:cNvPr>
          <p:cNvPicPr>
            <a:picLocks noChangeAspect="1"/>
          </p:cNvPicPr>
          <p:nvPr/>
        </p:nvPicPr>
        <p:blipFill rotWithShape="1">
          <a:blip r:embed="rId6"/>
          <a:srcRect l="3545" t="12395" r="3545" b="2476"/>
          <a:stretch/>
        </p:blipFill>
        <p:spPr>
          <a:xfrm rot="239097">
            <a:off x="1917409" y="5506386"/>
            <a:ext cx="1756449" cy="137954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DE4F661B-A6AB-359D-12BC-2E19328CB9E3}"/>
              </a:ext>
            </a:extLst>
          </p:cNvPr>
          <p:cNvSpPr txBox="1"/>
          <p:nvPr/>
        </p:nvSpPr>
        <p:spPr>
          <a:xfrm>
            <a:off x="906956" y="7496900"/>
            <a:ext cx="3089759" cy="1623521"/>
          </a:xfrm>
          <a:prstGeom prst="rect">
            <a:avLst/>
          </a:prstGeom>
          <a:solidFill>
            <a:srgbClr val="FFDB03"/>
          </a:solidFill>
        </p:spPr>
        <p:txBody>
          <a:bodyPr wrap="square" lIns="91440" tIns="45720" rIns="91440" bIns="45720" anchor="t">
            <a:spAutoFit/>
          </a:bodyPr>
          <a:lstStyle/>
          <a:p>
            <a:r>
              <a:rPr lang="en-AU" sz="1800" b="1" kern="1500" spc="122" dirty="0">
                <a:effectLst>
                  <a:outerShdw blurRad="25400" algn="tl">
                    <a:srgbClr val="000000">
                      <a:alpha val="43000"/>
                    </a:srgbClr>
                  </a:outerShdw>
                </a:effectLst>
                <a:latin typeface="KG Blank Space Solid"/>
                <a:ea typeface="KG Blank Space Solid" charset="0"/>
                <a:cs typeface="KG Blank Space Solid" charset="0"/>
              </a:rPr>
              <a:t>Library</a:t>
            </a:r>
          </a:p>
          <a:p>
            <a:r>
              <a:rPr lang="en-US" sz="1050" dirty="0"/>
              <a:t>Children are encouraged to borrow books regularly from our Library. All home groups have an allocated weekly library session with their teacher, where they can borrow books. </a:t>
            </a:r>
          </a:p>
          <a:p>
            <a:r>
              <a:rPr lang="en-US" sz="1050" dirty="0"/>
              <a:t> </a:t>
            </a:r>
            <a:endParaRPr lang="en-US" sz="1050" dirty="0">
              <a:effectLst/>
            </a:endParaRPr>
          </a:p>
          <a:p>
            <a:endParaRPr lang="en-AU" b="1" kern="1500" spc="122" dirty="0">
              <a:effectLst>
                <a:outerShdw blurRad="25400" algn="tl">
                  <a:srgbClr val="000000">
                    <a:alpha val="43000"/>
                  </a:srgbClr>
                </a:outerShdw>
              </a:effectLst>
              <a:latin typeface="KG Blank Space Solid"/>
              <a:ea typeface="KG Blank Space Solid" charset="0"/>
              <a:cs typeface="KG Blank Space Solid" charset="0"/>
            </a:endParaRPr>
          </a:p>
          <a:p>
            <a:endParaRPr lang="en-US" sz="1100" kern="1500" dirty="0">
              <a:latin typeface="KG Blank Space Solid"/>
              <a:ea typeface="KG Blank Space Solid" charset="0"/>
              <a:cs typeface="KG Blank Space Solid" charset="0"/>
            </a:endParaRPr>
          </a:p>
        </p:txBody>
      </p:sp>
      <p:pic>
        <p:nvPicPr>
          <p:cNvPr id="3" name="Picture 2" descr="A book on a table&#10;&#10;AI-generated content may be incorrect.">
            <a:extLst>
              <a:ext uri="{FF2B5EF4-FFF2-40B4-BE49-F238E27FC236}">
                <a16:creationId xmlns:a16="http://schemas.microsoft.com/office/drawing/2014/main" id="{23CEE34D-5AAC-6C56-56EB-C498853B54A9}"/>
              </a:ext>
            </a:extLst>
          </p:cNvPr>
          <p:cNvPicPr>
            <a:picLocks noChangeAspect="1"/>
          </p:cNvPicPr>
          <p:nvPr/>
        </p:nvPicPr>
        <p:blipFill>
          <a:blip r:embed="rId7"/>
          <a:stretch>
            <a:fillRect/>
          </a:stretch>
        </p:blipFill>
        <p:spPr>
          <a:xfrm>
            <a:off x="2450357" y="8359654"/>
            <a:ext cx="1801061" cy="1212767"/>
          </a:xfrm>
          <a:prstGeom prst="rect">
            <a:avLst/>
          </a:prstGeom>
        </p:spPr>
      </p:pic>
    </p:spTree>
    <p:extLst>
      <p:ext uri="{BB962C8B-B14F-4D97-AF65-F5344CB8AC3E}">
        <p14:creationId xmlns:p14="http://schemas.microsoft.com/office/powerpoint/2010/main" val="1096857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rot="5400000">
            <a:off x="587442" y="-131012"/>
            <a:ext cx="6247688" cy="6445830"/>
          </a:xfrm>
          <a:prstGeom prst="homePlate">
            <a:avLst>
              <a:gd name="adj" fmla="val 5254"/>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 </a:t>
            </a:r>
          </a:p>
        </p:txBody>
      </p:sp>
      <p:sp>
        <p:nvSpPr>
          <p:cNvPr id="5" name="Content Placeholder 2"/>
          <p:cNvSpPr txBox="1">
            <a:spLocks noGrp="1"/>
          </p:cNvSpPr>
          <p:nvPr>
            <p:ph idx="1"/>
          </p:nvPr>
        </p:nvSpPr>
        <p:spPr>
          <a:xfrm>
            <a:off x="710155" y="2978"/>
            <a:ext cx="5204029" cy="1663900"/>
          </a:xfrm>
          <a:prstGeom prst="rect">
            <a:avLst/>
          </a:prstGeom>
        </p:spPr>
        <p:txBody>
          <a:bodyPr vert="horz" lIns="91440" tIns="45720" rIns="91440" bIns="457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AU" sz="2800" b="1" kern="1500" spc="122" dirty="0">
                <a:solidFill>
                  <a:srgbClr val="042A44"/>
                </a:solidFill>
                <a:effectLst>
                  <a:outerShdw blurRad="25400" algn="tl">
                    <a:srgbClr val="000000">
                      <a:alpha val="43000"/>
                    </a:srgbClr>
                  </a:outerShdw>
                </a:effectLst>
                <a:latin typeface="KG Blank Space Solid"/>
                <a:ea typeface="KG Blank Space Solid" charset="0"/>
                <a:cs typeface="KG Blank Space Solid" charset="0"/>
              </a:rPr>
              <a:t>Ready to Learn </a:t>
            </a:r>
            <a:r>
              <a:rPr lang="en-AU" sz="2000" b="1" kern="1500" spc="122" dirty="0">
                <a:solidFill>
                  <a:srgbClr val="042A44"/>
                </a:solidFill>
                <a:effectLst>
                  <a:outerShdw blurRad="25400" algn="tl">
                    <a:srgbClr val="000000">
                      <a:alpha val="43000"/>
                    </a:srgbClr>
                  </a:outerShdw>
                </a:effectLst>
                <a:latin typeface="KG Blank Space Solid"/>
                <a:ea typeface="KG Blank Space Solid" charset="0"/>
                <a:cs typeface="KG Blank Space Solid" charset="0"/>
              </a:rPr>
              <a:t> </a:t>
            </a:r>
            <a:endParaRPr lang="en-AU" sz="2000" b="1" kern="1500" spc="122" dirty="0">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endParaRPr>
          </a:p>
          <a:p>
            <a:pPr algn="l"/>
            <a:r>
              <a:rPr lang="en-AU" sz="1050" dirty="0">
                <a:solidFill>
                  <a:srgbClr val="042A44"/>
                </a:solidFill>
              </a:rPr>
              <a:t>Morwell Central Primary School has implemented the Berry St Educational Model </a:t>
            </a:r>
          </a:p>
          <a:p>
            <a:pPr algn="l"/>
            <a:r>
              <a:rPr lang="en-AU" sz="1050" dirty="0">
                <a:solidFill>
                  <a:srgbClr val="042A44"/>
                </a:solidFill>
              </a:rPr>
              <a:t>(BSEM) across the school which is designed to meet the educational needs of all </a:t>
            </a:r>
          </a:p>
          <a:p>
            <a:pPr algn="l"/>
            <a:r>
              <a:rPr lang="en-AU" sz="1050" dirty="0">
                <a:solidFill>
                  <a:srgbClr val="042A44"/>
                </a:solidFill>
              </a:rPr>
              <a:t>students.</a:t>
            </a:r>
            <a:endParaRPr lang="en-US" sz="1100" dirty="0">
              <a:solidFill>
                <a:srgbClr val="042A44"/>
              </a:solidFill>
            </a:endParaRPr>
          </a:p>
        </p:txBody>
      </p:sp>
      <p:sp>
        <p:nvSpPr>
          <p:cNvPr id="8" name="TextBox 7"/>
          <p:cNvSpPr txBox="1"/>
          <p:nvPr/>
        </p:nvSpPr>
        <p:spPr>
          <a:xfrm>
            <a:off x="691777" y="6215747"/>
            <a:ext cx="2532413" cy="2800767"/>
          </a:xfrm>
          <a:prstGeom prst="rect">
            <a:avLst/>
          </a:prstGeom>
          <a:noFill/>
        </p:spPr>
        <p:txBody>
          <a:bodyPr wrap="square" lIns="91440" tIns="45720" rIns="91440" bIns="45720" rtlCol="0" anchor="t">
            <a:spAutoFit/>
          </a:bodyPr>
          <a:lstStyle/>
          <a:p>
            <a:pPr algn="just"/>
            <a:r>
              <a:rPr lang="en-US" sz="1100" dirty="0" err="1">
                <a:solidFill>
                  <a:schemeClr val="bg1"/>
                </a:solidFill>
              </a:rPr>
              <a:t>Morwell</a:t>
            </a:r>
            <a:r>
              <a:rPr lang="en-US" sz="1100" dirty="0">
                <a:solidFill>
                  <a:schemeClr val="bg1"/>
                </a:solidFill>
              </a:rPr>
              <a:t> Central Primary School implements a program called Rethink and Reflect to teach and reinforce social skills, and forms the foundations of our student </a:t>
            </a:r>
            <a:r>
              <a:rPr lang="en-US" sz="1100" dirty="0" err="1">
                <a:solidFill>
                  <a:schemeClr val="bg1"/>
                </a:solidFill>
              </a:rPr>
              <a:t>behaviour</a:t>
            </a:r>
            <a:r>
              <a:rPr lang="en-US" sz="1100" dirty="0">
                <a:solidFill>
                  <a:schemeClr val="bg1"/>
                </a:solidFill>
              </a:rPr>
              <a:t> change process. The program aims to improve the social functioning of all children. </a:t>
            </a:r>
            <a:endParaRPr lang="en-US" sz="1100">
              <a:solidFill>
                <a:schemeClr val="bg1"/>
              </a:solidFill>
            </a:endParaRPr>
          </a:p>
          <a:p>
            <a:pPr algn="just"/>
            <a:endParaRPr lang="en-US" sz="600">
              <a:solidFill>
                <a:schemeClr val="bg1"/>
              </a:solidFill>
            </a:endParaRPr>
          </a:p>
          <a:p>
            <a:pPr algn="just"/>
            <a:r>
              <a:rPr lang="en-US" sz="1100" dirty="0">
                <a:solidFill>
                  <a:schemeClr val="bg1"/>
                </a:solidFill>
              </a:rPr>
              <a:t>The Rethink and Reflect program focuses on teaching children good communication, problem solving and </a:t>
            </a:r>
            <a:r>
              <a:rPr lang="en-US" sz="1100" dirty="0" err="1">
                <a:solidFill>
                  <a:schemeClr val="bg1"/>
                </a:solidFill>
              </a:rPr>
              <a:t>behavioural</a:t>
            </a:r>
            <a:r>
              <a:rPr lang="en-US" sz="1100" dirty="0">
                <a:solidFill>
                  <a:schemeClr val="bg1"/>
                </a:solidFill>
              </a:rPr>
              <a:t> skills. It encourages students to rethink and reflect about their responses in certain situations and encourages them to think about choices and natural consequences.</a:t>
            </a:r>
            <a:endParaRPr lang="en-US" sz="1100" dirty="0">
              <a:solidFill>
                <a:schemeClr val="bg1"/>
              </a:solidFill>
              <a:cs typeface="Calibri"/>
            </a:endParaRPr>
          </a:p>
        </p:txBody>
      </p:sp>
      <p:pic>
        <p:nvPicPr>
          <p:cNvPr id="10" name="Picture 9"/>
          <p:cNvPicPr>
            <a:picLocks noChangeAspect="1"/>
          </p:cNvPicPr>
          <p:nvPr/>
        </p:nvPicPr>
        <p:blipFill rotWithShape="1">
          <a:blip r:embed="rId3"/>
          <a:srcRect l="62363" t="24843" r="280" b="24726"/>
          <a:stretch/>
        </p:blipFill>
        <p:spPr>
          <a:xfrm rot="16200000" flipH="1">
            <a:off x="3164950" y="2816607"/>
            <a:ext cx="1168870" cy="6369630"/>
          </a:xfrm>
          <a:prstGeom prst="rect">
            <a:avLst/>
          </a:prstGeom>
        </p:spPr>
      </p:pic>
      <p:sp>
        <p:nvSpPr>
          <p:cNvPr id="11" name="Text Box 1082"/>
          <p:cNvSpPr txBox="1"/>
          <p:nvPr/>
        </p:nvSpPr>
        <p:spPr>
          <a:xfrm>
            <a:off x="564569" y="5434365"/>
            <a:ext cx="5821475" cy="687049"/>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2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Rethink and Reflect</a:t>
            </a:r>
            <a:endParaRPr lang="en-US" sz="3200" kern="1500">
              <a:solidFill>
                <a:srgbClr val="042A44"/>
              </a:solidFill>
              <a:latin typeface="KG Blank Space Solid" charset="0"/>
              <a:ea typeface="KG Blank Space Solid" charset="0"/>
              <a:cs typeface="KG Blank Space Solid"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31651" y="6376390"/>
            <a:ext cx="2134344" cy="25880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03E1B0F-9ED4-4EA0-A1E1-A896C04721D6}"/>
              </a:ext>
            </a:extLst>
          </p:cNvPr>
          <p:cNvPicPr>
            <a:picLocks noChangeAspect="1"/>
          </p:cNvPicPr>
          <p:nvPr/>
        </p:nvPicPr>
        <p:blipFill rotWithShape="1">
          <a:blip r:embed="rId5"/>
          <a:srcRect l="20758" t="31687" r="37142" b="51875"/>
          <a:stretch/>
        </p:blipFill>
        <p:spPr>
          <a:xfrm rot="5400000">
            <a:off x="-4613743" y="4955871"/>
            <a:ext cx="10204229" cy="228602"/>
          </a:xfrm>
          <a:prstGeom prst="rect">
            <a:avLst/>
          </a:prstGeom>
        </p:spPr>
      </p:pic>
      <p:pic>
        <p:nvPicPr>
          <p:cNvPr id="4" name="Picture 3" descr="A close up of a logo&#10;&#10;Description generated with very high confidence">
            <a:extLst>
              <a:ext uri="{FF2B5EF4-FFF2-40B4-BE49-F238E27FC236}">
                <a16:creationId xmlns:a16="http://schemas.microsoft.com/office/drawing/2014/main" id="{FC9B62FB-44AD-403D-B980-06939CFB9832}"/>
              </a:ext>
            </a:extLst>
          </p:cNvPr>
          <p:cNvPicPr>
            <a:picLocks noChangeAspect="1"/>
          </p:cNvPicPr>
          <p:nvPr/>
        </p:nvPicPr>
        <p:blipFill rotWithShape="1">
          <a:blip r:embed="rId5">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pic>
        <p:nvPicPr>
          <p:cNvPr id="2050" name="Picture 2" descr="Image result for berry street logo">
            <a:extLst>
              <a:ext uri="{FF2B5EF4-FFF2-40B4-BE49-F238E27FC236}">
                <a16:creationId xmlns:a16="http://schemas.microsoft.com/office/drawing/2014/main" id="{49F722AE-C030-9544-9732-F41C7A1CA0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188" b="16475"/>
          <a:stretch/>
        </p:blipFill>
        <p:spPr bwMode="auto">
          <a:xfrm rot="600000">
            <a:off x="5390246" y="548447"/>
            <a:ext cx="1050180" cy="76297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2D72D55-6AEA-294B-BD71-827C06624791}"/>
              </a:ext>
            </a:extLst>
          </p:cNvPr>
          <p:cNvSpPr/>
          <p:nvPr/>
        </p:nvSpPr>
        <p:spPr>
          <a:xfrm>
            <a:off x="763237" y="1205547"/>
            <a:ext cx="6010399" cy="3323987"/>
          </a:xfrm>
          <a:prstGeom prst="rect">
            <a:avLst/>
          </a:prstGeom>
        </p:spPr>
        <p:txBody>
          <a:bodyPr wrap="square" lIns="91440" tIns="45720" rIns="91440" bIns="45720" anchor="t">
            <a:spAutoFit/>
          </a:bodyPr>
          <a:lstStyle/>
          <a:p>
            <a:r>
              <a:rPr lang="en-AU" sz="1050" b="1" dirty="0">
                <a:solidFill>
                  <a:srgbClr val="042A44"/>
                </a:solidFill>
              </a:rPr>
              <a:t>At Morwell Central Primary School, a strong emphasis is placed on:</a:t>
            </a:r>
            <a:endParaRPr lang="en-AU" sz="1050" b="1" dirty="0">
              <a:solidFill>
                <a:srgbClr val="042A44"/>
              </a:solidFill>
              <a:cs typeface="Calibri"/>
            </a:endParaRPr>
          </a:p>
          <a:p>
            <a:pPr marL="171450" indent="-171450">
              <a:lnSpc>
                <a:spcPct val="150000"/>
              </a:lnSpc>
              <a:buFont typeface="Arial" panose="020B0604020202020204" pitchFamily="34" charset="0"/>
              <a:buChar char="•"/>
            </a:pPr>
            <a:r>
              <a:rPr lang="en-AU" sz="1050" dirty="0">
                <a:solidFill>
                  <a:srgbClr val="042A44"/>
                </a:solidFill>
              </a:rPr>
              <a:t>Building relationships and understanding how to </a:t>
            </a:r>
            <a:r>
              <a:rPr lang="en-AU" sz="1050" dirty="0">
                <a:solidFill>
                  <a:srgbClr val="042A44"/>
                </a:solidFill>
                <a:latin typeface="Calibri"/>
                <a:ea typeface="Calibri"/>
                <a:cs typeface="Poppins"/>
              </a:rPr>
              <a:t>improve student engagement, wellbeing, and academic success, helping every learner thrive.</a:t>
            </a:r>
            <a:endParaRPr lang="en-AU" sz="1050">
              <a:solidFill>
                <a:srgbClr val="042A44"/>
              </a:solidFill>
              <a:latin typeface="Calibri"/>
              <a:ea typeface="Calibri"/>
              <a:cs typeface="Calibri"/>
            </a:endParaRPr>
          </a:p>
          <a:p>
            <a:pPr marL="171450" indent="-171450">
              <a:lnSpc>
                <a:spcPct val="150000"/>
              </a:lnSpc>
              <a:buFont typeface="Arial" panose="020B0604020202020204" pitchFamily="34" charset="0"/>
              <a:buChar char="•"/>
            </a:pPr>
            <a:r>
              <a:rPr lang="en-AU" sz="1050" dirty="0">
                <a:solidFill>
                  <a:srgbClr val="042A44"/>
                </a:solidFill>
              </a:rPr>
              <a:t>Helping students to be ‘Ready to Learn’ to be successful.</a:t>
            </a:r>
            <a:endParaRPr lang="en-AU" sz="1050" dirty="0">
              <a:solidFill>
                <a:srgbClr val="042A44"/>
              </a:solidFill>
              <a:cs typeface="Calibri"/>
            </a:endParaRPr>
          </a:p>
          <a:p>
            <a:pPr marL="171450" indent="-171450">
              <a:lnSpc>
                <a:spcPct val="150000"/>
              </a:lnSpc>
              <a:buFont typeface="Arial" panose="020B0604020202020204" pitchFamily="34" charset="0"/>
              <a:buChar char="•"/>
            </a:pPr>
            <a:r>
              <a:rPr lang="en-AU" sz="1050" dirty="0">
                <a:solidFill>
                  <a:srgbClr val="042A44"/>
                </a:solidFill>
              </a:rPr>
              <a:t>Underpinning all behaviours within the school using the core ASPIRE values of Acceptance, Support, Persistence, Individual Responsibility, Respect and Excellence.</a:t>
            </a:r>
            <a:endParaRPr lang="en-AU" sz="1050" dirty="0">
              <a:solidFill>
                <a:srgbClr val="042A44"/>
              </a:solidFill>
              <a:cs typeface="Calibri"/>
            </a:endParaRPr>
          </a:p>
          <a:p>
            <a:pPr marL="171450" indent="-171450">
              <a:lnSpc>
                <a:spcPct val="150000"/>
              </a:lnSpc>
              <a:buFont typeface="Arial" panose="020B0604020202020204" pitchFamily="34" charset="0"/>
              <a:buChar char="•"/>
            </a:pPr>
            <a:r>
              <a:rPr lang="en-AU" sz="1050" dirty="0">
                <a:solidFill>
                  <a:srgbClr val="042A44"/>
                </a:solidFill>
              </a:rPr>
              <a:t>Teaching and developing social skills through the explicit instruction of ASPIRE Values lessons and self-regulation strategies and techniques.</a:t>
            </a:r>
            <a:endParaRPr lang="en-AU" sz="1050" dirty="0">
              <a:solidFill>
                <a:srgbClr val="042A44"/>
              </a:solidFill>
              <a:cs typeface="Calibri"/>
            </a:endParaRPr>
          </a:p>
          <a:p>
            <a:pPr marL="171450" indent="-171450">
              <a:lnSpc>
                <a:spcPct val="150000"/>
              </a:lnSpc>
              <a:buFont typeface="Arial" panose="020B0604020202020204" pitchFamily="34" charset="0"/>
              <a:buChar char="•"/>
            </a:pPr>
            <a:r>
              <a:rPr lang="en-AU" sz="1050" dirty="0">
                <a:solidFill>
                  <a:srgbClr val="042A44"/>
                </a:solidFill>
              </a:rPr>
              <a:t>The development of My Job, Your Job, Our Job </a:t>
            </a:r>
            <a:r>
              <a:rPr lang="en-AU" sz="1050" dirty="0" err="1">
                <a:solidFill>
                  <a:srgbClr val="042A44"/>
                </a:solidFill>
              </a:rPr>
              <a:t>behaviourial</a:t>
            </a:r>
            <a:r>
              <a:rPr lang="en-AU" sz="1050" dirty="0">
                <a:solidFill>
                  <a:srgbClr val="042A44"/>
                </a:solidFill>
              </a:rPr>
              <a:t> expectations - </a:t>
            </a:r>
            <a:r>
              <a:rPr lang="en-US" sz="1050" dirty="0">
                <a:solidFill>
                  <a:srgbClr val="042A44"/>
                </a:solidFill>
              </a:rPr>
              <a:t>Teachers and students develop classroom </a:t>
            </a:r>
            <a:r>
              <a:rPr lang="en-US" sz="1050" dirty="0" err="1">
                <a:solidFill>
                  <a:srgbClr val="042A44"/>
                </a:solidFill>
              </a:rPr>
              <a:t>behaviours</a:t>
            </a:r>
            <a:r>
              <a:rPr lang="en-US" sz="1050" dirty="0">
                <a:solidFill>
                  <a:srgbClr val="042A44"/>
                </a:solidFill>
              </a:rPr>
              <a:t> and expectations around what the teachers’ and students’ jobs are.</a:t>
            </a:r>
            <a:endParaRPr lang="en-AU" sz="1050" dirty="0">
              <a:solidFill>
                <a:srgbClr val="042A44"/>
              </a:solidFill>
            </a:endParaRPr>
          </a:p>
          <a:p>
            <a:pPr marL="171450" indent="-171450">
              <a:lnSpc>
                <a:spcPct val="150000"/>
              </a:lnSpc>
              <a:buFont typeface="Arial" panose="020B0604020202020204" pitchFamily="34" charset="0"/>
              <a:buChar char="•"/>
            </a:pPr>
            <a:r>
              <a:rPr lang="en-AU" sz="1050" dirty="0">
                <a:solidFill>
                  <a:srgbClr val="042A44"/>
                </a:solidFill>
              </a:rPr>
              <a:t>Developing independent learners, who are able to regulate their behaviour.</a:t>
            </a:r>
            <a:endParaRPr lang="en-AU" sz="1050" dirty="0">
              <a:solidFill>
                <a:srgbClr val="042A44"/>
              </a:solidFill>
              <a:cs typeface="Calibri"/>
            </a:endParaRPr>
          </a:p>
          <a:p>
            <a:endParaRPr lang="en-AU" sz="600" dirty="0">
              <a:solidFill>
                <a:srgbClr val="042A44"/>
              </a:solidFill>
            </a:endParaRPr>
          </a:p>
          <a:p>
            <a:r>
              <a:rPr lang="en-AU" sz="1050" dirty="0">
                <a:solidFill>
                  <a:srgbClr val="042A44"/>
                </a:solidFill>
              </a:rPr>
              <a:t>All teachers deliver teaching and learning opportunities with the Berry Street Model embedded and include explicit lessons on our ASPIRE values and Ready to Learn techniques and strategies.</a:t>
            </a:r>
            <a:endParaRPr lang="en-AU" sz="1050" dirty="0">
              <a:solidFill>
                <a:srgbClr val="042A44"/>
              </a:solidFill>
              <a:cs typeface="Calibri"/>
            </a:endParaRPr>
          </a:p>
          <a:p>
            <a:endParaRPr lang="en-AU" sz="1050" dirty="0">
              <a:solidFill>
                <a:srgbClr val="042A44"/>
              </a:solidFill>
            </a:endParaRPr>
          </a:p>
        </p:txBody>
      </p:sp>
    </p:spTree>
    <p:extLst>
      <p:ext uri="{BB962C8B-B14F-4D97-AF65-F5344CB8AC3E}">
        <p14:creationId xmlns:p14="http://schemas.microsoft.com/office/powerpoint/2010/main" val="480174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0758" t="31687" r="44369" b="51875"/>
          <a:stretch/>
        </p:blipFill>
        <p:spPr>
          <a:xfrm>
            <a:off x="3748346" y="5400279"/>
            <a:ext cx="3105403" cy="1722141"/>
          </a:xfrm>
          <a:prstGeom prst="rect">
            <a:avLst/>
          </a:prstGeom>
        </p:spPr>
      </p:pic>
      <p:sp>
        <p:nvSpPr>
          <p:cNvPr id="9" name="Text Box 1082"/>
          <p:cNvSpPr txBox="1"/>
          <p:nvPr/>
        </p:nvSpPr>
        <p:spPr>
          <a:xfrm>
            <a:off x="775740" y="1040694"/>
            <a:ext cx="2461598"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195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ASPIRE Values</a:t>
            </a:r>
            <a:endParaRPr lang="en-US" sz="1138" kern="1500">
              <a:solidFill>
                <a:srgbClr val="FFDB03"/>
              </a:solidFill>
              <a:latin typeface="KG Blank Space Solid" charset="0"/>
              <a:ea typeface="KG Blank Space Solid" charset="0"/>
              <a:cs typeface="KG Blank Space Solid" charset="0"/>
            </a:endParaRPr>
          </a:p>
        </p:txBody>
      </p:sp>
      <p:sp>
        <p:nvSpPr>
          <p:cNvPr id="3" name="Pentagon 2"/>
          <p:cNvSpPr/>
          <p:nvPr/>
        </p:nvSpPr>
        <p:spPr>
          <a:xfrm rot="5400000">
            <a:off x="3531176" y="-2983922"/>
            <a:ext cx="398318" cy="6255327"/>
          </a:xfrm>
          <a:prstGeom prst="homePlate">
            <a:avLst>
              <a:gd name="adj" fmla="val 30154"/>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 </a:t>
            </a:r>
          </a:p>
        </p:txBody>
      </p:sp>
      <p:pic>
        <p:nvPicPr>
          <p:cNvPr id="13" name="Picture 12"/>
          <p:cNvPicPr>
            <a:picLocks noChangeAspect="1"/>
          </p:cNvPicPr>
          <p:nvPr/>
        </p:nvPicPr>
        <p:blipFill rotWithShape="1">
          <a:blip r:embed="rId2"/>
          <a:srcRect l="20758" t="31687" r="37142" b="51875"/>
          <a:stretch/>
        </p:blipFill>
        <p:spPr>
          <a:xfrm rot="5400000">
            <a:off x="-4613743" y="4955871"/>
            <a:ext cx="10204229" cy="228602"/>
          </a:xfrm>
          <a:prstGeom prst="rect">
            <a:avLst/>
          </a:prstGeom>
        </p:spPr>
      </p:pic>
      <p:pic>
        <p:nvPicPr>
          <p:cNvPr id="14" name="Picture 13"/>
          <p:cNvPicPr>
            <a:picLocks noChangeAspect="1"/>
          </p:cNvPicPr>
          <p:nvPr/>
        </p:nvPicPr>
        <p:blipFill rotWithShape="1">
          <a:blip r:embed="rId2">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sp>
        <p:nvSpPr>
          <p:cNvPr id="17" name="Text Box 1082"/>
          <p:cNvSpPr txBox="1"/>
          <p:nvPr/>
        </p:nvSpPr>
        <p:spPr>
          <a:xfrm>
            <a:off x="1489594" y="253773"/>
            <a:ext cx="5285598"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6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Student Wellbeing</a:t>
            </a:r>
            <a:endParaRPr lang="en-US" sz="3600" kern="1500">
              <a:solidFill>
                <a:srgbClr val="FFDB03"/>
              </a:solidFill>
              <a:latin typeface="KG Blank Space Solid" charset="0"/>
              <a:ea typeface="KG Blank Space Solid" charset="0"/>
              <a:cs typeface="KG Blank Space Solid" charset="0"/>
            </a:endParaRPr>
          </a:p>
        </p:txBody>
      </p:sp>
      <p:sp>
        <p:nvSpPr>
          <p:cNvPr id="30" name="Pentagon 29"/>
          <p:cNvSpPr/>
          <p:nvPr/>
        </p:nvSpPr>
        <p:spPr>
          <a:xfrm>
            <a:off x="2837586" y="7552356"/>
            <a:ext cx="3820523" cy="2029183"/>
          </a:xfrm>
          <a:prstGeom prst="homePlate">
            <a:avLst>
              <a:gd name="adj" fmla="val 9744"/>
            </a:avLst>
          </a:prstGeom>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r>
              <a:rPr lang="en-US" sz="1300" dirty="0">
                <a:solidFill>
                  <a:srgbClr val="163453"/>
                </a:solidFill>
                <a:ea typeface="+mn-lt"/>
                <a:cs typeface="+mn-lt"/>
              </a:rPr>
              <a:t>Our Place is an initiative of the Colman Education Foundation and is located on the Morwell Central site. Through the Foundation’s ten-year partnership with the Victorian state government, Our Place has been implemented in ten school sites across Victoria, with the support of philanthropic partners.</a:t>
            </a:r>
          </a:p>
          <a:p>
            <a:r>
              <a:rPr lang="en-US" sz="1300" dirty="0">
                <a:solidFill>
                  <a:srgbClr val="163453"/>
                </a:solidFill>
                <a:ea typeface="+mn-lt"/>
                <a:cs typeface="+mn-lt"/>
              </a:rPr>
              <a:t>It provides support and activities for parents and children of all ages. Check out their website for more information.</a:t>
            </a:r>
          </a:p>
        </p:txBody>
      </p:sp>
      <p:sp>
        <p:nvSpPr>
          <p:cNvPr id="2" name="Rectangular Callout 1"/>
          <p:cNvSpPr/>
          <p:nvPr/>
        </p:nvSpPr>
        <p:spPr>
          <a:xfrm>
            <a:off x="561207" y="5218799"/>
            <a:ext cx="3090803" cy="1792407"/>
          </a:xfrm>
          <a:prstGeom prst="wedgeRectCallout">
            <a:avLst>
              <a:gd name="adj1" fmla="val -51879"/>
              <a:gd name="adj2" fmla="val 76407"/>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Text Box 1082"/>
          <p:cNvSpPr txBox="1"/>
          <p:nvPr/>
        </p:nvSpPr>
        <p:spPr>
          <a:xfrm>
            <a:off x="588609" y="5210477"/>
            <a:ext cx="2933019" cy="419834"/>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My Job, Your Job, Our Job</a:t>
            </a:r>
            <a:endParaRPr lang="en-US" sz="1100" kern="1500">
              <a:solidFill>
                <a:srgbClr val="042A44"/>
              </a:solidFill>
              <a:latin typeface="KG Blank Space Solid" charset="0"/>
              <a:ea typeface="KG Blank Space Solid" charset="0"/>
              <a:cs typeface="KG Blank Space Solid" charset="0"/>
            </a:endParaRPr>
          </a:p>
        </p:txBody>
      </p:sp>
      <p:sp>
        <p:nvSpPr>
          <p:cNvPr id="34" name="TextBox 33"/>
          <p:cNvSpPr txBox="1"/>
          <p:nvPr/>
        </p:nvSpPr>
        <p:spPr>
          <a:xfrm>
            <a:off x="525938" y="5765684"/>
            <a:ext cx="3015865" cy="1107996"/>
          </a:xfrm>
          <a:prstGeom prst="rect">
            <a:avLst/>
          </a:prstGeom>
          <a:noFill/>
        </p:spPr>
        <p:txBody>
          <a:bodyPr wrap="square" lIns="91440" tIns="45720" rIns="91440" bIns="45720" rtlCol="0" anchor="t">
            <a:spAutoFit/>
          </a:bodyPr>
          <a:lstStyle/>
          <a:p>
            <a:pPr algn="just"/>
            <a:r>
              <a:rPr lang="en-US" sz="1100" dirty="0"/>
              <a:t>Teachers and students develop classroom </a:t>
            </a:r>
            <a:r>
              <a:rPr lang="en-US" sz="1100" dirty="0" err="1"/>
              <a:t>behaviours</a:t>
            </a:r>
            <a:r>
              <a:rPr lang="en-US" sz="1100" dirty="0"/>
              <a:t> and expectations based on  collaborative discussions around what the teachers and students' jobs are. This type of collaborative discussion ensures everyone is responsible for their own </a:t>
            </a:r>
            <a:r>
              <a:rPr lang="en-US" sz="1100" dirty="0" err="1"/>
              <a:t>behaviour</a:t>
            </a:r>
            <a:r>
              <a:rPr lang="en-US" sz="1100" dirty="0"/>
              <a:t> and choices. </a:t>
            </a:r>
          </a:p>
        </p:txBody>
      </p:sp>
      <p:sp>
        <p:nvSpPr>
          <p:cNvPr id="31" name="Text Box 1082"/>
          <p:cNvSpPr txBox="1"/>
          <p:nvPr/>
        </p:nvSpPr>
        <p:spPr>
          <a:xfrm>
            <a:off x="318654" y="4218851"/>
            <a:ext cx="3411681" cy="414525"/>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dirty="0">
                <a:solidFill>
                  <a:schemeClr val="accent4">
                    <a:lumMod val="60000"/>
                    <a:lumOff val="40000"/>
                  </a:schemeClr>
                </a:solidFill>
                <a:effectLst>
                  <a:outerShdw blurRad="25400" algn="tl">
                    <a:srgbClr val="000000">
                      <a:alpha val="43000"/>
                    </a:srgbClr>
                  </a:outerShdw>
                </a:effectLst>
                <a:latin typeface="KG Blank Space Solid" charset="0"/>
                <a:ea typeface="KG Blank Space Solid" charset="0"/>
                <a:cs typeface="KG Blank Space Solid" charset="0"/>
              </a:rPr>
              <a:t>Wellbeing Team</a:t>
            </a:r>
            <a:endParaRPr lang="en-US" sz="2000" kern="1500" dirty="0">
              <a:solidFill>
                <a:schemeClr val="accent4">
                  <a:lumMod val="60000"/>
                  <a:lumOff val="40000"/>
                </a:schemeClr>
              </a:solidFill>
              <a:latin typeface="KG Blank Space Solid" charset="0"/>
              <a:ea typeface="KG Blank Space Solid" charset="0"/>
              <a:cs typeface="KG Blank Space Solid" charset="0"/>
            </a:endParaRPr>
          </a:p>
        </p:txBody>
      </p:sp>
      <p:sp>
        <p:nvSpPr>
          <p:cNvPr id="36" name="TextBox 35"/>
          <p:cNvSpPr txBox="1"/>
          <p:nvPr/>
        </p:nvSpPr>
        <p:spPr>
          <a:xfrm>
            <a:off x="582477" y="4539615"/>
            <a:ext cx="3027577" cy="553998"/>
          </a:xfrm>
          <a:prstGeom prst="rect">
            <a:avLst/>
          </a:prstGeom>
          <a:noFill/>
        </p:spPr>
        <p:txBody>
          <a:bodyPr wrap="square" lIns="91440" tIns="45720" rIns="91440" bIns="45720" rtlCol="0" anchor="t">
            <a:spAutoFit/>
          </a:bodyPr>
          <a:lstStyle/>
          <a:p>
            <a:r>
              <a:rPr lang="en-US" sz="1000" dirty="0">
                <a:solidFill>
                  <a:schemeClr val="bg1"/>
                </a:solidFill>
              </a:rPr>
              <a:t>The school has an extensive Wellbeing Team who provide various supports to students and their families.</a:t>
            </a:r>
            <a:endParaRPr lang="en-US" sz="1000" dirty="0">
              <a:solidFill>
                <a:schemeClr val="bg1"/>
              </a:solidFill>
              <a:cs typeface="Calibri"/>
            </a:endParaRPr>
          </a:p>
        </p:txBody>
      </p:sp>
      <p:sp>
        <p:nvSpPr>
          <p:cNvPr id="5" name="Rectangle 4"/>
          <p:cNvSpPr/>
          <p:nvPr/>
        </p:nvSpPr>
        <p:spPr>
          <a:xfrm>
            <a:off x="602671" y="1355528"/>
            <a:ext cx="3083983" cy="1323439"/>
          </a:xfrm>
          <a:prstGeom prst="rect">
            <a:avLst/>
          </a:prstGeom>
        </p:spPr>
        <p:txBody>
          <a:bodyPr wrap="square">
            <a:spAutoFit/>
          </a:bodyPr>
          <a:lstStyle/>
          <a:p>
            <a:r>
              <a:rPr lang="en-US" sz="1000">
                <a:solidFill>
                  <a:srgbClr val="FFFFFF"/>
                </a:solidFill>
              </a:rPr>
              <a:t>At Morwell Central Primary School we believe everyone has the right to fully participate in an educational environment that is safe, supportive and inclusive. Underpinning all </a:t>
            </a:r>
            <a:r>
              <a:rPr lang="en-US" sz="1000" err="1">
                <a:solidFill>
                  <a:srgbClr val="FFFFFF"/>
                </a:solidFill>
              </a:rPr>
              <a:t>behaviours</a:t>
            </a:r>
            <a:r>
              <a:rPr lang="en-US" sz="1000">
                <a:solidFill>
                  <a:srgbClr val="FFFFFF"/>
                </a:solidFill>
              </a:rPr>
              <a:t> within the school are the core ASPIRE values of Acceptance, Support, Persistence, Individual Responsibility, Respect and Excellence.</a:t>
            </a:r>
            <a:endParaRPr lang="en-US" sz="1000"/>
          </a:p>
          <a:p>
            <a:r>
              <a:rPr lang="en-US" sz="1000">
                <a:solidFill>
                  <a:srgbClr val="FFFFFF"/>
                </a:solidFill>
              </a:rPr>
              <a:t>Each week  students are rewarded for their outstanding demonstration of our ASPIRE values. </a:t>
            </a:r>
            <a:endParaRPr lang="en-US" sz="1000"/>
          </a:p>
        </p:txBody>
      </p:sp>
      <p:sp>
        <p:nvSpPr>
          <p:cNvPr id="32" name="Text Box 1082"/>
          <p:cNvSpPr txBox="1"/>
          <p:nvPr/>
        </p:nvSpPr>
        <p:spPr>
          <a:xfrm>
            <a:off x="374522" y="2660055"/>
            <a:ext cx="3264033" cy="28244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12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ASPIRE Tickets and </a:t>
            </a:r>
            <a:r>
              <a:rPr lang="en-AU" sz="1200" b="1" kern="1500" spc="122">
                <a:solidFill>
                  <a:schemeClr val="accent4">
                    <a:lumMod val="60000"/>
                    <a:lumOff val="40000"/>
                  </a:schemeClr>
                </a:solidFill>
                <a:effectLst>
                  <a:outerShdw blurRad="25400" algn="tl">
                    <a:srgbClr val="000000">
                      <a:alpha val="43000"/>
                    </a:srgbClr>
                  </a:outerShdw>
                </a:effectLst>
                <a:latin typeface="KG Blank Space Solid" charset="0"/>
                <a:ea typeface="KG Blank Space Solid" charset="0"/>
                <a:cs typeface="KG Blank Space Solid" charset="0"/>
              </a:rPr>
              <a:t>Market</a:t>
            </a:r>
            <a:endParaRPr lang="en-US" sz="1200" kern="1500">
              <a:solidFill>
                <a:schemeClr val="accent4">
                  <a:lumMod val="60000"/>
                  <a:lumOff val="40000"/>
                </a:schemeClr>
              </a:solidFill>
              <a:latin typeface="KG Blank Space Solid" charset="0"/>
              <a:ea typeface="KG Blank Space Solid" charset="0"/>
              <a:cs typeface="KG Blank Space Solid" charset="0"/>
            </a:endParaRPr>
          </a:p>
        </p:txBody>
      </p:sp>
      <p:sp>
        <p:nvSpPr>
          <p:cNvPr id="25" name="Text Box 1082"/>
          <p:cNvSpPr txBox="1"/>
          <p:nvPr/>
        </p:nvSpPr>
        <p:spPr>
          <a:xfrm>
            <a:off x="3547584" y="5765937"/>
            <a:ext cx="3411681" cy="460163"/>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US" sz="2400" b="1" kern="1500">
                <a:solidFill>
                  <a:srgbClr val="042A44"/>
                </a:solidFill>
                <a:latin typeface="KG Blank Space Solid" charset="0"/>
                <a:ea typeface="KG Blank Space Solid" charset="0"/>
                <a:cs typeface="KG Blank Space Solid" charset="0"/>
              </a:rPr>
              <a:t>Breakfast Club</a:t>
            </a:r>
          </a:p>
        </p:txBody>
      </p:sp>
      <p:pic>
        <p:nvPicPr>
          <p:cNvPr id="6" name="Picture 5"/>
          <p:cNvPicPr>
            <a:picLocks noChangeAspect="1"/>
          </p:cNvPicPr>
          <p:nvPr/>
        </p:nvPicPr>
        <p:blipFill>
          <a:blip r:embed="rId3"/>
          <a:srcRect t="11663" b="11663"/>
          <a:stretch/>
        </p:blipFill>
        <p:spPr>
          <a:xfrm>
            <a:off x="412468" y="-10841"/>
            <a:ext cx="1020444" cy="1043213"/>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567814" y="2874072"/>
            <a:ext cx="3056904" cy="1323439"/>
          </a:xfrm>
          <a:prstGeom prst="rect">
            <a:avLst/>
          </a:prstGeom>
          <a:noFill/>
        </p:spPr>
        <p:txBody>
          <a:bodyPr wrap="square" lIns="91440" tIns="45720" rIns="91440" bIns="45720" rtlCol="0" anchor="t">
            <a:spAutoFit/>
          </a:bodyPr>
          <a:lstStyle/>
          <a:p>
            <a:pPr algn="just"/>
            <a:r>
              <a:rPr lang="en-GB" sz="1000" dirty="0">
                <a:solidFill>
                  <a:schemeClr val="bg1"/>
                </a:solidFill>
              </a:rPr>
              <a:t>Students making good choices will be given ASPIRE positive behaviour tickets and Golden Tickets, which</a:t>
            </a:r>
            <a:r>
              <a:rPr lang="en-GB" sz="1000" b="1" dirty="0">
                <a:solidFill>
                  <a:schemeClr val="bg1"/>
                </a:solidFill>
              </a:rPr>
              <a:t> </a:t>
            </a:r>
            <a:r>
              <a:rPr lang="en-GB" sz="1000" dirty="0">
                <a:solidFill>
                  <a:schemeClr val="bg1"/>
                </a:solidFill>
              </a:rPr>
              <a:t>can be redeemed for activities or items of their choice from a student-compiled ASPIRE catalogue. </a:t>
            </a:r>
          </a:p>
          <a:p>
            <a:r>
              <a:rPr lang="en-GB" sz="1000" dirty="0">
                <a:solidFill>
                  <a:schemeClr val="bg1"/>
                </a:solidFill>
              </a:rPr>
              <a:t>Each week student leaders collect and tally the ASPIRE and Golden Tickets that each student has earned and once a week students have the opportunity to spend their tickets at the ASPIRE Market.</a:t>
            </a:r>
            <a:endParaRPr lang="en-US" sz="1000" dirty="0">
              <a:solidFill>
                <a:schemeClr val="bg1"/>
              </a:solidFill>
            </a:endParaRPr>
          </a:p>
        </p:txBody>
      </p:sp>
      <p:sp>
        <p:nvSpPr>
          <p:cNvPr id="26" name="TextBox 25">
            <a:extLst>
              <a:ext uri="{FF2B5EF4-FFF2-40B4-BE49-F238E27FC236}">
                <a16:creationId xmlns:a16="http://schemas.microsoft.com/office/drawing/2014/main" id="{83BE17E4-7048-2543-AD38-FB82FCDBA862}"/>
              </a:ext>
            </a:extLst>
          </p:cNvPr>
          <p:cNvSpPr txBox="1"/>
          <p:nvPr/>
        </p:nvSpPr>
        <p:spPr>
          <a:xfrm>
            <a:off x="3866549" y="5485770"/>
            <a:ext cx="2801411" cy="1692771"/>
          </a:xfrm>
          <a:prstGeom prst="rect">
            <a:avLst/>
          </a:prstGeom>
          <a:noFill/>
        </p:spPr>
        <p:txBody>
          <a:bodyPr wrap="square" lIns="91440" tIns="45720" rIns="91440" bIns="45720" rtlCol="0" anchor="t">
            <a:spAutoFit/>
          </a:bodyPr>
          <a:lstStyle/>
          <a:p>
            <a:endParaRPr lang="en-US" sz="1000" dirty="0">
              <a:solidFill>
                <a:srgbClr val="042A44"/>
              </a:solidFill>
            </a:endParaRPr>
          </a:p>
          <a:p>
            <a:endParaRPr lang="en-US" sz="1000" dirty="0">
              <a:solidFill>
                <a:srgbClr val="042A44"/>
              </a:solidFill>
            </a:endParaRPr>
          </a:p>
          <a:p>
            <a:endParaRPr lang="en-US" sz="1000" dirty="0">
              <a:solidFill>
                <a:srgbClr val="042A44"/>
              </a:solidFill>
            </a:endParaRPr>
          </a:p>
          <a:p>
            <a:endParaRPr lang="en-US" sz="1000" dirty="0">
              <a:solidFill>
                <a:srgbClr val="042A44"/>
              </a:solidFill>
            </a:endParaRPr>
          </a:p>
          <a:p>
            <a:r>
              <a:rPr lang="en-US" sz="1000" dirty="0">
                <a:solidFill>
                  <a:srgbClr val="042A44"/>
                </a:solidFill>
              </a:rPr>
              <a:t>Breakfast Club is open in The PAC from 7:50am every day. Students can enjoy cereal, toast with a </a:t>
            </a:r>
            <a:r>
              <a:rPr lang="en-US" sz="1000">
                <a:solidFill>
                  <a:srgbClr val="042A44"/>
                </a:solidFill>
              </a:rPr>
              <a:t>choice of spreads, and milk or milo. Extra items </a:t>
            </a:r>
            <a:r>
              <a:rPr lang="en-US" sz="1000" dirty="0">
                <a:solidFill>
                  <a:srgbClr val="042A44"/>
                </a:solidFill>
              </a:rPr>
              <a:t>can include banana bread, muffins, pancakes, raisin toast or sausages</a:t>
            </a:r>
            <a:r>
              <a:rPr lang="en-US" sz="1200" dirty="0">
                <a:solidFill>
                  <a:srgbClr val="042A44"/>
                </a:solidFill>
              </a:rPr>
              <a:t>.</a:t>
            </a:r>
            <a:endParaRPr lang="en-US" sz="1200" dirty="0">
              <a:solidFill>
                <a:srgbClr val="042A44"/>
              </a:solidFill>
              <a:ea typeface="Calibri" panose="020F0502020204030204"/>
              <a:cs typeface="Calibri"/>
            </a:endParaRPr>
          </a:p>
          <a:p>
            <a:endParaRPr lang="en-US" sz="1200" dirty="0">
              <a:solidFill>
                <a:srgbClr val="042A44"/>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019592" y="4313776"/>
            <a:ext cx="1711997" cy="141628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1" name="Picture 11" descr="A picture containing circle&#10;&#10;Description automatically generated">
            <a:extLst>
              <a:ext uri="{FF2B5EF4-FFF2-40B4-BE49-F238E27FC236}">
                <a16:creationId xmlns:a16="http://schemas.microsoft.com/office/drawing/2014/main" id="{661F0ABE-7EC2-4320-B405-2D5BAAFEF747}"/>
              </a:ext>
            </a:extLst>
          </p:cNvPr>
          <p:cNvPicPr>
            <a:picLocks noChangeAspect="1"/>
          </p:cNvPicPr>
          <p:nvPr/>
        </p:nvPicPr>
        <p:blipFill>
          <a:blip r:embed="rId5"/>
          <a:stretch>
            <a:fillRect/>
          </a:stretch>
        </p:blipFill>
        <p:spPr>
          <a:xfrm>
            <a:off x="3914173" y="1175788"/>
            <a:ext cx="1028844" cy="1038225"/>
          </a:xfrm>
          <a:prstGeom prst="rect">
            <a:avLst/>
          </a:prstGeom>
        </p:spPr>
      </p:pic>
      <p:pic>
        <p:nvPicPr>
          <p:cNvPr id="12" name="Picture 14">
            <a:extLst>
              <a:ext uri="{FF2B5EF4-FFF2-40B4-BE49-F238E27FC236}">
                <a16:creationId xmlns:a16="http://schemas.microsoft.com/office/drawing/2014/main" id="{8C123206-76B4-420C-B3E2-6AEA93E08EF9}"/>
              </a:ext>
            </a:extLst>
          </p:cNvPr>
          <p:cNvPicPr>
            <a:picLocks noChangeAspect="1"/>
          </p:cNvPicPr>
          <p:nvPr/>
        </p:nvPicPr>
        <p:blipFill>
          <a:blip r:embed="rId6"/>
          <a:stretch>
            <a:fillRect/>
          </a:stretch>
        </p:blipFill>
        <p:spPr>
          <a:xfrm>
            <a:off x="4890981" y="1754229"/>
            <a:ext cx="1038370" cy="1038225"/>
          </a:xfrm>
          <a:prstGeom prst="rect">
            <a:avLst/>
          </a:prstGeom>
        </p:spPr>
      </p:pic>
      <p:pic>
        <p:nvPicPr>
          <p:cNvPr id="15" name="Picture 15">
            <a:extLst>
              <a:ext uri="{FF2B5EF4-FFF2-40B4-BE49-F238E27FC236}">
                <a16:creationId xmlns:a16="http://schemas.microsoft.com/office/drawing/2014/main" id="{DFDEC96C-A493-4232-8B7B-A2EA09107288}"/>
              </a:ext>
            </a:extLst>
          </p:cNvPr>
          <p:cNvPicPr>
            <a:picLocks noChangeAspect="1"/>
          </p:cNvPicPr>
          <p:nvPr/>
        </p:nvPicPr>
        <p:blipFill>
          <a:blip r:embed="rId7"/>
          <a:stretch>
            <a:fillRect/>
          </a:stretch>
        </p:blipFill>
        <p:spPr>
          <a:xfrm>
            <a:off x="5805558" y="2419782"/>
            <a:ext cx="1038370" cy="1038225"/>
          </a:xfrm>
          <a:prstGeom prst="rect">
            <a:avLst/>
          </a:prstGeom>
        </p:spPr>
      </p:pic>
      <p:pic>
        <p:nvPicPr>
          <p:cNvPr id="16" name="Picture 17" descr="A picture containing text&#10;&#10;Description automatically generated">
            <a:extLst>
              <a:ext uri="{FF2B5EF4-FFF2-40B4-BE49-F238E27FC236}">
                <a16:creationId xmlns:a16="http://schemas.microsoft.com/office/drawing/2014/main" id="{79A01209-0F24-4DE0-995D-A8BCD66F11AD}"/>
              </a:ext>
            </a:extLst>
          </p:cNvPr>
          <p:cNvPicPr>
            <a:picLocks noChangeAspect="1"/>
          </p:cNvPicPr>
          <p:nvPr/>
        </p:nvPicPr>
        <p:blipFill>
          <a:blip r:embed="rId8"/>
          <a:stretch>
            <a:fillRect/>
          </a:stretch>
        </p:blipFill>
        <p:spPr>
          <a:xfrm>
            <a:off x="3732981" y="2313762"/>
            <a:ext cx="1038370" cy="1038225"/>
          </a:xfrm>
          <a:prstGeom prst="rect">
            <a:avLst/>
          </a:prstGeom>
        </p:spPr>
      </p:pic>
      <p:pic>
        <p:nvPicPr>
          <p:cNvPr id="18" name="Picture 19" descr="A picture containing logo&#10;&#10;Description automatically generated">
            <a:extLst>
              <a:ext uri="{FF2B5EF4-FFF2-40B4-BE49-F238E27FC236}">
                <a16:creationId xmlns:a16="http://schemas.microsoft.com/office/drawing/2014/main" id="{F4301C86-4D35-484A-8E29-94224ED50A52}"/>
              </a:ext>
            </a:extLst>
          </p:cNvPr>
          <p:cNvPicPr>
            <a:picLocks noChangeAspect="1"/>
          </p:cNvPicPr>
          <p:nvPr/>
        </p:nvPicPr>
        <p:blipFill>
          <a:blip r:embed="rId9"/>
          <a:stretch>
            <a:fillRect/>
          </a:stretch>
        </p:blipFill>
        <p:spPr>
          <a:xfrm>
            <a:off x="4709789" y="2867312"/>
            <a:ext cx="1038370" cy="1038225"/>
          </a:xfrm>
          <a:prstGeom prst="rect">
            <a:avLst/>
          </a:prstGeom>
        </p:spPr>
      </p:pic>
      <p:pic>
        <p:nvPicPr>
          <p:cNvPr id="20" name="Picture 20">
            <a:extLst>
              <a:ext uri="{FF2B5EF4-FFF2-40B4-BE49-F238E27FC236}">
                <a16:creationId xmlns:a16="http://schemas.microsoft.com/office/drawing/2014/main" id="{2DB0430C-0A33-4F71-B9B6-F7BC251760F6}"/>
              </a:ext>
            </a:extLst>
          </p:cNvPr>
          <p:cNvPicPr>
            <a:picLocks noChangeAspect="1"/>
          </p:cNvPicPr>
          <p:nvPr/>
        </p:nvPicPr>
        <p:blipFill>
          <a:blip r:embed="rId10"/>
          <a:stretch>
            <a:fillRect/>
          </a:stretch>
        </p:blipFill>
        <p:spPr>
          <a:xfrm>
            <a:off x="5736383" y="3532866"/>
            <a:ext cx="1038370" cy="1038225"/>
          </a:xfrm>
          <a:prstGeom prst="rect">
            <a:avLst/>
          </a:prstGeom>
        </p:spPr>
      </p:pic>
      <p:pic>
        <p:nvPicPr>
          <p:cNvPr id="29" name="Picture 28">
            <a:extLst>
              <a:ext uri="{FF2B5EF4-FFF2-40B4-BE49-F238E27FC236}">
                <a16:creationId xmlns:a16="http://schemas.microsoft.com/office/drawing/2014/main" id="{C50A4E72-D85B-BCA1-6052-5A999E2E3D39}"/>
              </a:ext>
            </a:extLst>
          </p:cNvPr>
          <p:cNvPicPr>
            <a:picLocks noChangeAspect="1"/>
          </p:cNvPicPr>
          <p:nvPr/>
        </p:nvPicPr>
        <p:blipFill rotWithShape="1">
          <a:blip r:embed="rId11">
            <a:clrChange>
              <a:clrFrom>
                <a:srgbClr val="0F222D"/>
              </a:clrFrom>
              <a:clrTo>
                <a:srgbClr val="0F222D">
                  <a:alpha val="0"/>
                </a:srgbClr>
              </a:clrTo>
            </a:clrChange>
            <a:extLst>
              <a:ext uri="{BEBA8EAE-BF5A-486C-A8C5-ECC9F3942E4B}">
                <a14:imgProps xmlns:a14="http://schemas.microsoft.com/office/drawing/2010/main">
                  <a14:imgLayer r:embed="rId12">
                    <a14:imgEffect>
                      <a14:backgroundRemoval t="33359" b="61887" l="35871" r="63452"/>
                    </a14:imgEffect>
                  </a14:imgLayer>
                </a14:imgProps>
              </a:ext>
            </a:extLst>
          </a:blip>
          <a:srcRect l="35398" t="32916" r="33259" b="38628"/>
          <a:stretch/>
        </p:blipFill>
        <p:spPr>
          <a:xfrm>
            <a:off x="5855658" y="975271"/>
            <a:ext cx="799341" cy="880991"/>
          </a:xfrm>
          <a:prstGeom prst="rect">
            <a:avLst/>
          </a:prstGeom>
        </p:spPr>
      </p:pic>
      <p:pic>
        <p:nvPicPr>
          <p:cNvPr id="7" name="Picture 20" descr="Logo, company name&#10;&#10;Description automatically generated">
            <a:extLst>
              <a:ext uri="{FF2B5EF4-FFF2-40B4-BE49-F238E27FC236}">
                <a16:creationId xmlns:a16="http://schemas.microsoft.com/office/drawing/2014/main" id="{9B519640-FBC7-4938-D111-721F26201FFA}"/>
              </a:ext>
            </a:extLst>
          </p:cNvPr>
          <p:cNvPicPr>
            <a:picLocks noChangeAspect="1"/>
          </p:cNvPicPr>
          <p:nvPr/>
        </p:nvPicPr>
        <p:blipFill>
          <a:blip r:embed="rId13"/>
          <a:stretch>
            <a:fillRect/>
          </a:stretch>
        </p:blipFill>
        <p:spPr>
          <a:xfrm>
            <a:off x="592285" y="7551843"/>
            <a:ext cx="2153383" cy="2034098"/>
          </a:xfrm>
          <a:prstGeom prst="rect">
            <a:avLst/>
          </a:prstGeom>
        </p:spPr>
      </p:pic>
    </p:spTree>
    <p:extLst>
      <p:ext uri="{BB962C8B-B14F-4D97-AF65-F5344CB8AC3E}">
        <p14:creationId xmlns:p14="http://schemas.microsoft.com/office/powerpoint/2010/main" val="124159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74661" t="23421" r="5637" b="43470"/>
          <a:stretch/>
        </p:blipFill>
        <p:spPr>
          <a:xfrm flipH="1">
            <a:off x="415974" y="-281740"/>
            <a:ext cx="6333969" cy="1420078"/>
          </a:xfrm>
          <a:prstGeom prst="rect">
            <a:avLst/>
          </a:prstGeom>
        </p:spPr>
      </p:pic>
      <p:sp>
        <p:nvSpPr>
          <p:cNvPr id="11" name="Text Box 1082"/>
          <p:cNvSpPr txBox="1"/>
          <p:nvPr/>
        </p:nvSpPr>
        <p:spPr>
          <a:xfrm>
            <a:off x="709432" y="325648"/>
            <a:ext cx="5947919"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600" b="1" kern="1500" spc="122">
                <a:solidFill>
                  <a:srgbClr val="042A44"/>
                </a:solidFill>
                <a:effectLst>
                  <a:outerShdw blurRad="25400" algn="tl">
                    <a:srgbClr val="000000">
                      <a:alpha val="43000"/>
                    </a:srgbClr>
                  </a:outerShdw>
                </a:effectLst>
                <a:latin typeface="KG Blank Space Solid"/>
                <a:ea typeface="KG Blank Space Solid" charset="0"/>
                <a:cs typeface="KG Blank Space Solid" charset="0"/>
              </a:rPr>
              <a:t>Parent Information </a:t>
            </a:r>
            <a:endParaRPr lang="en-US" sz="2000" kern="1500">
              <a:solidFill>
                <a:srgbClr val="042A44"/>
              </a:solidFill>
              <a:highlight>
                <a:srgbClr val="FFFF00"/>
              </a:highlight>
              <a:latin typeface="KG Blank Space Solid"/>
              <a:ea typeface="KG Blank Space Solid" charset="0"/>
              <a:cs typeface="KG Blank Space Solid" charset="0"/>
            </a:endParaRPr>
          </a:p>
        </p:txBody>
      </p:sp>
      <p:pic>
        <p:nvPicPr>
          <p:cNvPr id="13" name="Picture 12"/>
          <p:cNvPicPr>
            <a:picLocks noChangeAspect="1"/>
          </p:cNvPicPr>
          <p:nvPr/>
        </p:nvPicPr>
        <p:blipFill rotWithShape="1">
          <a:blip r:embed="rId2"/>
          <a:srcRect l="20758" t="31687" r="37142" b="51875"/>
          <a:stretch/>
        </p:blipFill>
        <p:spPr>
          <a:xfrm rot="5400000">
            <a:off x="-4613743" y="4955871"/>
            <a:ext cx="10204229" cy="228602"/>
          </a:xfrm>
          <a:prstGeom prst="rect">
            <a:avLst/>
          </a:prstGeom>
        </p:spPr>
      </p:pic>
      <p:pic>
        <p:nvPicPr>
          <p:cNvPr id="14" name="Picture 13"/>
          <p:cNvPicPr>
            <a:picLocks noChangeAspect="1"/>
          </p:cNvPicPr>
          <p:nvPr/>
        </p:nvPicPr>
        <p:blipFill rotWithShape="1">
          <a:blip r:embed="rId2">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sp>
        <p:nvSpPr>
          <p:cNvPr id="29" name="TextBox 28"/>
          <p:cNvSpPr txBox="1"/>
          <p:nvPr/>
        </p:nvSpPr>
        <p:spPr>
          <a:xfrm>
            <a:off x="552578" y="8558670"/>
            <a:ext cx="5977240" cy="261610"/>
          </a:xfrm>
          <a:prstGeom prst="rect">
            <a:avLst/>
          </a:prstGeom>
          <a:noFill/>
        </p:spPr>
        <p:txBody>
          <a:bodyPr wrap="square" lIns="91440" tIns="45720" rIns="91440" bIns="45720" rtlCol="0" anchor="t">
            <a:spAutoFit/>
          </a:bodyPr>
          <a:lstStyle/>
          <a:p>
            <a:pPr algn="just"/>
            <a:endParaRPr lang="en-US" sz="1100"/>
          </a:p>
        </p:txBody>
      </p:sp>
      <p:sp>
        <p:nvSpPr>
          <p:cNvPr id="34" name="TextBox 33"/>
          <p:cNvSpPr txBox="1"/>
          <p:nvPr/>
        </p:nvSpPr>
        <p:spPr>
          <a:xfrm>
            <a:off x="711690" y="2274599"/>
            <a:ext cx="4077160" cy="1384995"/>
          </a:xfrm>
          <a:prstGeom prst="rect">
            <a:avLst/>
          </a:prstGeom>
          <a:noFill/>
        </p:spPr>
        <p:txBody>
          <a:bodyPr wrap="square" lIns="91440" tIns="45720" rIns="91440" bIns="45720" rtlCol="0" anchor="t">
            <a:spAutoFit/>
          </a:bodyPr>
          <a:lstStyle/>
          <a:p>
            <a:pPr algn="just"/>
            <a:r>
              <a:rPr lang="en-US" sz="1200" err="1">
                <a:solidFill>
                  <a:schemeClr val="bg1"/>
                </a:solidFill>
                <a:cs typeface="Calibri"/>
              </a:rPr>
              <a:t>Morwell</a:t>
            </a:r>
            <a:r>
              <a:rPr lang="en-US" sz="1200" dirty="0">
                <a:solidFill>
                  <a:schemeClr val="bg1"/>
                </a:solidFill>
                <a:cs typeface="Calibri"/>
              </a:rPr>
              <a:t> Central has its own Facebook page that is regularly updated with news, events and photos. Our administration team work hard to keep our parents/carers and community up to date with the latest information and activities occurring across the school. </a:t>
            </a:r>
            <a:endParaRPr lang="en-US" sz="1200" dirty="0">
              <a:solidFill>
                <a:schemeClr val="bg1"/>
              </a:solidFill>
              <a:ea typeface="Calibri"/>
              <a:cs typeface="Calibri"/>
            </a:endParaRPr>
          </a:p>
          <a:p>
            <a:pPr algn="just"/>
            <a:r>
              <a:rPr lang="en-US" sz="1200" dirty="0">
                <a:solidFill>
                  <a:schemeClr val="bg1"/>
                </a:solidFill>
                <a:cs typeface="Calibri"/>
              </a:rPr>
              <a:t>You can also use this platform to communicate with the school via the private messenger function. </a:t>
            </a:r>
            <a:endParaRPr lang="en-US" sz="1200" dirty="0">
              <a:solidFill>
                <a:schemeClr val="bg1"/>
              </a:solidFill>
            </a:endParaRPr>
          </a:p>
        </p:txBody>
      </p:sp>
      <p:sp>
        <p:nvSpPr>
          <p:cNvPr id="38" name="TextBox 37"/>
          <p:cNvSpPr txBox="1"/>
          <p:nvPr/>
        </p:nvSpPr>
        <p:spPr>
          <a:xfrm>
            <a:off x="631353" y="7253767"/>
            <a:ext cx="4991629" cy="261610"/>
          </a:xfrm>
          <a:prstGeom prst="rect">
            <a:avLst/>
          </a:prstGeom>
          <a:noFill/>
        </p:spPr>
        <p:txBody>
          <a:bodyPr wrap="square" lIns="91440" tIns="45720" rIns="91440" bIns="45720" rtlCol="0" anchor="t">
            <a:spAutoFit/>
          </a:bodyPr>
          <a:lstStyle/>
          <a:p>
            <a:pPr algn="just"/>
            <a:endParaRPr lang="en-US" sz="1100">
              <a:solidFill>
                <a:schemeClr val="bg1"/>
              </a:solidFill>
              <a:cs typeface="Calibri"/>
            </a:endParaRPr>
          </a:p>
        </p:txBody>
      </p:sp>
      <p:pic>
        <p:nvPicPr>
          <p:cNvPr id="4" name="Picture 4" descr="Graphical user interface, website&#10;&#10;Description automatically generated">
            <a:extLst>
              <a:ext uri="{FF2B5EF4-FFF2-40B4-BE49-F238E27FC236}">
                <a16:creationId xmlns:a16="http://schemas.microsoft.com/office/drawing/2014/main" id="{F15374B5-4F4D-43C1-A480-48E834DC23E1}"/>
              </a:ext>
            </a:extLst>
          </p:cNvPr>
          <p:cNvPicPr>
            <a:picLocks noChangeAspect="1"/>
          </p:cNvPicPr>
          <p:nvPr/>
        </p:nvPicPr>
        <p:blipFill>
          <a:blip r:embed="rId3"/>
          <a:stretch>
            <a:fillRect/>
          </a:stretch>
        </p:blipFill>
        <p:spPr>
          <a:xfrm>
            <a:off x="2637453" y="3876578"/>
            <a:ext cx="3182968" cy="1536088"/>
          </a:xfrm>
          <a:prstGeom prst="rect">
            <a:avLst/>
          </a:prstGeom>
        </p:spPr>
      </p:pic>
      <p:pic>
        <p:nvPicPr>
          <p:cNvPr id="7" name="Picture 8">
            <a:extLst>
              <a:ext uri="{FF2B5EF4-FFF2-40B4-BE49-F238E27FC236}">
                <a16:creationId xmlns:a16="http://schemas.microsoft.com/office/drawing/2014/main" id="{10DD18BC-8814-4F41-BFB3-C6FA6EE8EF00}"/>
              </a:ext>
            </a:extLst>
          </p:cNvPr>
          <p:cNvPicPr>
            <a:picLocks noChangeAspect="1"/>
          </p:cNvPicPr>
          <p:nvPr/>
        </p:nvPicPr>
        <p:blipFill>
          <a:blip r:embed="rId4"/>
          <a:stretch>
            <a:fillRect/>
          </a:stretch>
        </p:blipFill>
        <p:spPr>
          <a:xfrm>
            <a:off x="3427806" y="1620969"/>
            <a:ext cx="1643747" cy="578799"/>
          </a:xfrm>
          <a:prstGeom prst="rect">
            <a:avLst/>
          </a:prstGeom>
        </p:spPr>
      </p:pic>
      <p:sp>
        <p:nvSpPr>
          <p:cNvPr id="12" name="TextBox 11">
            <a:extLst>
              <a:ext uri="{FF2B5EF4-FFF2-40B4-BE49-F238E27FC236}">
                <a16:creationId xmlns:a16="http://schemas.microsoft.com/office/drawing/2014/main" id="{077446B5-978B-462C-91B5-C50180D8B986}"/>
              </a:ext>
            </a:extLst>
          </p:cNvPr>
          <p:cNvSpPr txBox="1"/>
          <p:nvPr/>
        </p:nvSpPr>
        <p:spPr>
          <a:xfrm>
            <a:off x="856270" y="1650875"/>
            <a:ext cx="33032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AU" sz="2800" b="1">
                <a:solidFill>
                  <a:srgbClr val="FFDB03"/>
                </a:solidFill>
                <a:latin typeface="KG Blank Space Solid"/>
              </a:rPr>
              <a:t>Facebook</a:t>
            </a:r>
            <a:r>
              <a:rPr lang="en-AU" sz="2800">
                <a:solidFill>
                  <a:srgbClr val="FFDB03"/>
                </a:solidFill>
                <a:latin typeface="KG Blank Space Solid"/>
                <a:ea typeface="KG Blank Space Solid"/>
                <a:cs typeface="KG Blank Space Solid"/>
              </a:rPr>
              <a:t>​</a:t>
            </a:r>
            <a:endParaRPr lang="en-US" sz="2800">
              <a:solidFill>
                <a:srgbClr val="FFDB03"/>
              </a:solidFill>
              <a:cs typeface="Calibri"/>
            </a:endParaRPr>
          </a:p>
        </p:txBody>
      </p:sp>
      <p:sp>
        <p:nvSpPr>
          <p:cNvPr id="19" name="TextBox 18">
            <a:extLst>
              <a:ext uri="{FF2B5EF4-FFF2-40B4-BE49-F238E27FC236}">
                <a16:creationId xmlns:a16="http://schemas.microsoft.com/office/drawing/2014/main" id="{2DE26A4D-0A3A-AA08-8737-6CC9DCB660A4}"/>
              </a:ext>
            </a:extLst>
          </p:cNvPr>
          <p:cNvSpPr txBox="1"/>
          <p:nvPr/>
        </p:nvSpPr>
        <p:spPr>
          <a:xfrm>
            <a:off x="934539" y="1116939"/>
            <a:ext cx="55699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AU" sz="2800" b="1">
                <a:solidFill>
                  <a:schemeClr val="bg1"/>
                </a:solidFill>
                <a:latin typeface="KG Blank Space Solid"/>
              </a:rPr>
              <a:t>Communication Platforms </a:t>
            </a:r>
            <a:endParaRPr lang="en-US" sz="2800">
              <a:solidFill>
                <a:schemeClr val="bg1"/>
              </a:solidFill>
              <a:cs typeface="Calibri"/>
            </a:endParaRPr>
          </a:p>
        </p:txBody>
      </p:sp>
      <p:sp>
        <p:nvSpPr>
          <p:cNvPr id="5" name="Rectangle 4">
            <a:extLst>
              <a:ext uri="{FF2B5EF4-FFF2-40B4-BE49-F238E27FC236}">
                <a16:creationId xmlns:a16="http://schemas.microsoft.com/office/drawing/2014/main" id="{10E4A8EB-96C7-D2E1-76AC-E5C917E506E5}"/>
              </a:ext>
            </a:extLst>
          </p:cNvPr>
          <p:cNvSpPr/>
          <p:nvPr/>
        </p:nvSpPr>
        <p:spPr>
          <a:xfrm>
            <a:off x="2267944" y="6789035"/>
            <a:ext cx="3550073" cy="2492990"/>
          </a:xfrm>
          <a:prstGeom prst="rect">
            <a:avLst/>
          </a:prstGeom>
        </p:spPr>
        <p:txBody>
          <a:bodyPr wrap="square">
            <a:spAutoFit/>
          </a:bodyPr>
          <a:lstStyle/>
          <a:p>
            <a:r>
              <a:rPr lang="en-US" sz="1200" dirty="0">
                <a:solidFill>
                  <a:schemeClr val="bg1"/>
                </a:solidFill>
              </a:rPr>
              <a:t>Compass is the school’s online application that allows direct communication between the school, parents and students.</a:t>
            </a:r>
          </a:p>
          <a:p>
            <a:endParaRPr lang="en-US" sz="1200" dirty="0">
              <a:solidFill>
                <a:schemeClr val="bg1"/>
              </a:solidFill>
            </a:endParaRPr>
          </a:p>
          <a:p>
            <a:r>
              <a:rPr lang="en-US" sz="1200" dirty="0">
                <a:solidFill>
                  <a:schemeClr val="bg1"/>
                </a:solidFill>
              </a:rPr>
              <a:t>When we post a note or a communication on Facebook we also upload it to Compass. This allows parents to access important information if they do not use Facebook . </a:t>
            </a:r>
          </a:p>
          <a:p>
            <a:endParaRPr lang="en-US" sz="1200" dirty="0">
              <a:solidFill>
                <a:schemeClr val="bg1"/>
              </a:solidFill>
            </a:endParaRPr>
          </a:p>
          <a:p>
            <a:r>
              <a:rPr lang="en-US" sz="1200" dirty="0">
                <a:solidFill>
                  <a:schemeClr val="bg1"/>
                </a:solidFill>
              </a:rPr>
              <a:t>Automated smart phone notifications and emails are sent out to parents informing them whenever a new notification is released.</a:t>
            </a:r>
            <a:endParaRPr lang="en-US" sz="1200" dirty="0">
              <a:solidFill>
                <a:schemeClr val="bg1"/>
              </a:solidFill>
              <a:cs typeface="Calibri"/>
            </a:endParaRPr>
          </a:p>
          <a:p>
            <a:endParaRPr lang="en-US" sz="1200" dirty="0">
              <a:solidFill>
                <a:schemeClr val="bg1"/>
              </a:solidFill>
            </a:endParaRPr>
          </a:p>
        </p:txBody>
      </p:sp>
      <p:pic>
        <p:nvPicPr>
          <p:cNvPr id="10" name="Picture 9" descr="A blue sign with white letters&#10;&#10;Description automatically generated">
            <a:extLst>
              <a:ext uri="{FF2B5EF4-FFF2-40B4-BE49-F238E27FC236}">
                <a16:creationId xmlns:a16="http://schemas.microsoft.com/office/drawing/2014/main" id="{BE6CA0C9-AF17-5D66-86DB-BA546E94F27E}"/>
              </a:ext>
            </a:extLst>
          </p:cNvPr>
          <p:cNvPicPr>
            <a:picLocks noChangeAspect="1"/>
          </p:cNvPicPr>
          <p:nvPr/>
        </p:nvPicPr>
        <p:blipFill>
          <a:blip r:embed="rId5"/>
          <a:stretch>
            <a:fillRect/>
          </a:stretch>
        </p:blipFill>
        <p:spPr>
          <a:xfrm>
            <a:off x="1041351" y="5904884"/>
            <a:ext cx="1902962" cy="682459"/>
          </a:xfrm>
          <a:prstGeom prst="rect">
            <a:avLst/>
          </a:prstGeom>
        </p:spPr>
      </p:pic>
    </p:spTree>
    <p:extLst>
      <p:ext uri="{BB962C8B-B14F-4D97-AF65-F5344CB8AC3E}">
        <p14:creationId xmlns:p14="http://schemas.microsoft.com/office/powerpoint/2010/main" val="1931525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srcRect l="20758" t="31687" r="37142" b="51875"/>
          <a:stretch/>
        </p:blipFill>
        <p:spPr>
          <a:xfrm rot="5400000">
            <a:off x="-4613743" y="4955871"/>
            <a:ext cx="10204229" cy="228602"/>
          </a:xfrm>
          <a:prstGeom prst="rect">
            <a:avLst/>
          </a:prstGeom>
        </p:spPr>
      </p:pic>
      <p:pic>
        <p:nvPicPr>
          <p:cNvPr id="46" name="Picture 45"/>
          <p:cNvPicPr>
            <a:picLocks noChangeAspect="1"/>
          </p:cNvPicPr>
          <p:nvPr/>
        </p:nvPicPr>
        <p:blipFill rotWithShape="1">
          <a:blip r:embed="rId2">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74" y="7704555"/>
            <a:ext cx="4009966" cy="2221765"/>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43119"/>
          <a:stretch/>
        </p:blipFill>
        <p:spPr>
          <a:xfrm>
            <a:off x="4607560" y="7704555"/>
            <a:ext cx="2280920" cy="2221765"/>
          </a:xfrm>
          <a:prstGeom prst="rect">
            <a:avLst/>
          </a:prstGeom>
        </p:spPr>
      </p:pic>
      <p:sp>
        <p:nvSpPr>
          <p:cNvPr id="19" name="Rectangle 18"/>
          <p:cNvSpPr/>
          <p:nvPr/>
        </p:nvSpPr>
        <p:spPr>
          <a:xfrm>
            <a:off x="743609" y="7972788"/>
            <a:ext cx="5916953" cy="1671828"/>
          </a:xfrm>
          <a:prstGeom prst="rect">
            <a:avLst/>
          </a:prstGeom>
          <a:ln>
            <a:noFill/>
          </a:ln>
          <a:effectLst>
            <a:outerShdw blurRad="50800" dist="762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rot="21165814">
            <a:off x="3746471" y="39428"/>
            <a:ext cx="2755837" cy="369332"/>
          </a:xfrm>
          <a:prstGeom prst="rect">
            <a:avLst/>
          </a:prstGeom>
          <a:noFill/>
        </p:spPr>
        <p:txBody>
          <a:bodyPr wrap="square" rtlCol="0">
            <a:spAutoFit/>
          </a:bodyPr>
          <a:lstStyle/>
          <a:p>
            <a:r>
              <a:rPr lang="en-US"/>
              <a:t>Paste text here</a:t>
            </a:r>
            <a:r>
              <a:rPr lang="mr-IN"/>
              <a:t>…</a:t>
            </a:r>
            <a:endParaRPr lang="en-US"/>
          </a:p>
        </p:txBody>
      </p:sp>
      <p:sp>
        <p:nvSpPr>
          <p:cNvPr id="9" name="Text Box 1082"/>
          <p:cNvSpPr txBox="1"/>
          <p:nvPr/>
        </p:nvSpPr>
        <p:spPr>
          <a:xfrm>
            <a:off x="706091" y="7960634"/>
            <a:ext cx="5760729"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Junior School Council</a:t>
            </a:r>
            <a:endParaRPr lang="en-US" sz="2000" kern="1500">
              <a:solidFill>
                <a:srgbClr val="042A44"/>
              </a:solidFill>
              <a:latin typeface="KG Blank Space Solid" charset="0"/>
              <a:ea typeface="KG Blank Space Solid" charset="0"/>
              <a:cs typeface="KG Blank Space Solid" charset="0"/>
            </a:endParaRPr>
          </a:p>
        </p:txBody>
      </p:sp>
      <p:sp>
        <p:nvSpPr>
          <p:cNvPr id="31" name="TextBox 30"/>
          <p:cNvSpPr txBox="1"/>
          <p:nvPr/>
        </p:nvSpPr>
        <p:spPr>
          <a:xfrm>
            <a:off x="815697" y="8264295"/>
            <a:ext cx="4214459" cy="1277273"/>
          </a:xfrm>
          <a:prstGeom prst="rect">
            <a:avLst/>
          </a:prstGeom>
          <a:noFill/>
        </p:spPr>
        <p:txBody>
          <a:bodyPr wrap="square" lIns="91440" tIns="45720" rIns="91440" bIns="45720" rtlCol="0" anchor="t">
            <a:spAutoFit/>
          </a:bodyPr>
          <a:lstStyle/>
          <a:p>
            <a:pPr algn="just"/>
            <a:r>
              <a:rPr lang="en-US" sz="1100" dirty="0"/>
              <a:t>Morwell Central Primary School offers students in Years 3-6 the opportunity to be active members of our school community. </a:t>
            </a:r>
            <a:endParaRPr lang="en-US" sz="1100" dirty="0">
              <a:ea typeface="+mn-lt"/>
              <a:cs typeface="+mn-lt"/>
            </a:endParaRPr>
          </a:p>
          <a:p>
            <a:pPr algn="just"/>
            <a:r>
              <a:rPr lang="en-US" sz="1100" dirty="0"/>
              <a:t>Junior School </a:t>
            </a:r>
            <a:r>
              <a:rPr lang="en-US" sz="1100" dirty="0" err="1"/>
              <a:t>Councillors</a:t>
            </a:r>
            <a:r>
              <a:rPr lang="en-US" sz="1100" dirty="0"/>
              <a:t> are tasked with being the voice of our student cohort and </a:t>
            </a:r>
            <a:r>
              <a:rPr lang="en-US" sz="1100" dirty="0" err="1"/>
              <a:t>organising</a:t>
            </a:r>
            <a:r>
              <a:rPr lang="en-US" sz="1100" dirty="0"/>
              <a:t> fun events for our school. </a:t>
            </a:r>
            <a:endParaRPr lang="en-US" sz="1100" dirty="0">
              <a:ea typeface="+mn-lt"/>
              <a:cs typeface="+mn-lt"/>
            </a:endParaRPr>
          </a:p>
          <a:p>
            <a:pPr algn="just"/>
            <a:r>
              <a:rPr lang="en-US" sz="1100" dirty="0"/>
              <a:t>The JSC are also responsible for many fundraising initiatives and creative ideas within our school. </a:t>
            </a:r>
            <a:endParaRPr lang="en-US" sz="1100" dirty="0">
              <a:ea typeface="+mn-lt"/>
              <a:cs typeface="+mn-lt"/>
            </a:endParaRPr>
          </a:p>
          <a:p>
            <a:pPr algn="just"/>
            <a:endParaRPr lang="en-US" sz="1100" dirty="0">
              <a:effectLst/>
              <a:cs typeface="Calibri"/>
            </a:endParaRPr>
          </a:p>
        </p:txBody>
      </p:sp>
      <p:pic>
        <p:nvPicPr>
          <p:cNvPr id="33" name="Picture 32"/>
          <p:cNvPicPr>
            <a:picLocks noChangeAspect="1"/>
          </p:cNvPicPr>
          <p:nvPr/>
        </p:nvPicPr>
        <p:blipFill rotWithShape="1">
          <a:blip r:embed="rId4"/>
          <a:srcRect l="62363" t="24843" r="280" b="24726"/>
          <a:stretch/>
        </p:blipFill>
        <p:spPr>
          <a:xfrm rot="4965814" flipH="1">
            <a:off x="2770972" y="-3426229"/>
            <a:ext cx="1948682" cy="6921723"/>
          </a:xfrm>
          <a:prstGeom prst="rect">
            <a:avLst/>
          </a:prstGeom>
        </p:spPr>
      </p:pic>
      <p:sp>
        <p:nvSpPr>
          <p:cNvPr id="34" name="Text Box 1082"/>
          <p:cNvSpPr txBox="1"/>
          <p:nvPr/>
        </p:nvSpPr>
        <p:spPr>
          <a:xfrm rot="21193528">
            <a:off x="976415" y="74862"/>
            <a:ext cx="300714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6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Student</a:t>
            </a:r>
            <a:endParaRPr lang="en-US" sz="2000" kern="1500">
              <a:solidFill>
                <a:srgbClr val="042A44"/>
              </a:solidFill>
              <a:latin typeface="KG Blank Space Solid" charset="0"/>
              <a:ea typeface="KG Blank Space Solid" charset="0"/>
              <a:cs typeface="KG Blank Space Solid" charset="0"/>
            </a:endParaRPr>
          </a:p>
        </p:txBody>
      </p:sp>
      <p:sp>
        <p:nvSpPr>
          <p:cNvPr id="32" name="TextBox 31"/>
          <p:cNvSpPr txBox="1"/>
          <p:nvPr/>
        </p:nvSpPr>
        <p:spPr>
          <a:xfrm>
            <a:off x="1448843" y="1779827"/>
            <a:ext cx="4842956" cy="1785104"/>
          </a:xfrm>
          <a:prstGeom prst="rect">
            <a:avLst/>
          </a:prstGeom>
          <a:noFill/>
        </p:spPr>
        <p:txBody>
          <a:bodyPr wrap="square" lIns="91440" tIns="45720" rIns="91440" bIns="45720" rtlCol="0" anchor="t">
            <a:spAutoFit/>
          </a:bodyPr>
          <a:lstStyle/>
          <a:p>
            <a:pPr algn="just"/>
            <a:r>
              <a:rPr lang="en-US" sz="1100" dirty="0">
                <a:solidFill>
                  <a:schemeClr val="bg1"/>
                </a:solidFill>
              </a:rPr>
              <a:t>At Morwell Central Primary School we believe that every child has the potential to be a leader given the right set of circumstances and environment. Each year we run a Young Leaders’ Program for our Grade 4 and 5 students to help all individuals reach their full leadership potential and instill a culture of leadership within the school. </a:t>
            </a:r>
          </a:p>
          <a:p>
            <a:pPr algn="just"/>
            <a:r>
              <a:rPr lang="en-US" sz="1100" dirty="0">
                <a:solidFill>
                  <a:schemeClr val="bg1"/>
                </a:solidFill>
              </a:rPr>
              <a:t>The Young Leaders’ Program: </a:t>
            </a:r>
            <a:endParaRPr lang="en-US" sz="1100" dirty="0">
              <a:solidFill>
                <a:schemeClr val="bg1"/>
              </a:solidFill>
              <a:cs typeface="Calibri"/>
            </a:endParaRPr>
          </a:p>
          <a:p>
            <a:pPr marL="171450" indent="-171450" algn="just">
              <a:buFont typeface="Arial" charset="0"/>
              <a:buChar char="•"/>
            </a:pPr>
            <a:r>
              <a:rPr lang="en-US" sz="1100" dirty="0">
                <a:solidFill>
                  <a:schemeClr val="bg1"/>
                </a:solidFill>
              </a:rPr>
              <a:t>Develops confidence, character and citizenship in young people. </a:t>
            </a:r>
            <a:endParaRPr lang="en-US" sz="1100" dirty="0">
              <a:solidFill>
                <a:schemeClr val="bg1"/>
              </a:solidFill>
              <a:cs typeface="Calibri"/>
            </a:endParaRPr>
          </a:p>
          <a:p>
            <a:pPr marL="171450" indent="-171450" algn="just">
              <a:buFont typeface="Arial" charset="0"/>
              <a:buChar char="•"/>
            </a:pPr>
            <a:r>
              <a:rPr lang="en-US" sz="1100" dirty="0">
                <a:solidFill>
                  <a:schemeClr val="bg1"/>
                </a:solidFill>
              </a:rPr>
              <a:t>Promotes both personal and public leadership. </a:t>
            </a:r>
            <a:endParaRPr lang="en-US" sz="1100" dirty="0">
              <a:solidFill>
                <a:schemeClr val="bg1"/>
              </a:solidFill>
              <a:cs typeface="Calibri"/>
            </a:endParaRPr>
          </a:p>
          <a:p>
            <a:pPr marL="171450" indent="-171450" algn="just">
              <a:buFont typeface="Arial" charset="0"/>
              <a:buChar char="•"/>
            </a:pPr>
            <a:r>
              <a:rPr lang="en-US" sz="1100" dirty="0">
                <a:solidFill>
                  <a:schemeClr val="bg1"/>
                </a:solidFill>
              </a:rPr>
              <a:t>Is based on the building blocks of presentation skills, responsibility, organization and teamwork. </a:t>
            </a:r>
            <a:endParaRPr lang="en-US" sz="1100" dirty="0">
              <a:solidFill>
                <a:schemeClr val="bg1"/>
              </a:solidFill>
              <a:effectLst/>
              <a:cs typeface="Calibri"/>
            </a:endParaRPr>
          </a:p>
        </p:txBody>
      </p:sp>
      <p:sp>
        <p:nvSpPr>
          <p:cNvPr id="36" name="Text Box 1082"/>
          <p:cNvSpPr txBox="1"/>
          <p:nvPr/>
        </p:nvSpPr>
        <p:spPr>
          <a:xfrm rot="21165814">
            <a:off x="1219488" y="448839"/>
            <a:ext cx="3723084" cy="569340"/>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6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Leadership</a:t>
            </a:r>
            <a:endParaRPr lang="en-US" sz="2000" kern="1500">
              <a:solidFill>
                <a:srgbClr val="042A44"/>
              </a:solidFill>
              <a:latin typeface="KG Blank Space Solid" charset="0"/>
              <a:ea typeface="KG Blank Space Solid" charset="0"/>
              <a:cs typeface="KG Blank Space Solid" charset="0"/>
            </a:endParaRPr>
          </a:p>
        </p:txBody>
      </p:sp>
      <p:sp>
        <p:nvSpPr>
          <p:cNvPr id="38" name="Rectangular Callout 37"/>
          <p:cNvSpPr/>
          <p:nvPr/>
        </p:nvSpPr>
        <p:spPr>
          <a:xfrm rot="10800000">
            <a:off x="1141194" y="5549061"/>
            <a:ext cx="2903258" cy="1029040"/>
          </a:xfrm>
          <a:prstGeom prst="wedgeRectCallout">
            <a:avLst>
              <a:gd name="adj1" fmla="val -49578"/>
              <a:gd name="adj2" fmla="val -27472"/>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Text Box 1082"/>
          <p:cNvSpPr txBox="1"/>
          <p:nvPr/>
        </p:nvSpPr>
        <p:spPr>
          <a:xfrm>
            <a:off x="1067183" y="4935571"/>
            <a:ext cx="3075866"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dirty="0">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Leadership Roles</a:t>
            </a:r>
            <a:endParaRPr lang="en-US" sz="1200" kern="1500" dirty="0">
              <a:solidFill>
                <a:srgbClr val="FFDB03"/>
              </a:solidFill>
              <a:latin typeface="KG Blank Space Solid" charset="0"/>
              <a:ea typeface="KG Blank Space Solid" charset="0"/>
              <a:cs typeface="KG Blank Space Solid" charset="0"/>
            </a:endParaRPr>
          </a:p>
        </p:txBody>
      </p:sp>
      <p:sp>
        <p:nvSpPr>
          <p:cNvPr id="42" name="TextBox 41"/>
          <p:cNvSpPr txBox="1"/>
          <p:nvPr/>
        </p:nvSpPr>
        <p:spPr>
          <a:xfrm>
            <a:off x="1141194" y="5548203"/>
            <a:ext cx="2927843" cy="938719"/>
          </a:xfrm>
          <a:prstGeom prst="rect">
            <a:avLst/>
          </a:prstGeom>
          <a:noFill/>
        </p:spPr>
        <p:txBody>
          <a:bodyPr wrap="square" lIns="91440" tIns="45720" rIns="91440" bIns="45720" rtlCol="0" anchor="t">
            <a:spAutoFit/>
          </a:bodyPr>
          <a:lstStyle/>
          <a:p>
            <a:pPr algn="ctr"/>
            <a:r>
              <a:rPr lang="en-US" sz="1100" dirty="0">
                <a:solidFill>
                  <a:schemeClr val="tx1">
                    <a:lumMod val="95000"/>
                    <a:lumOff val="5000"/>
                  </a:schemeClr>
                </a:solidFill>
              </a:rPr>
              <a:t>Students have the opportunity to represent their peers as School Captains, Vice Captains, House Captains and House Vice Captains, Home group Representatives, Junior School </a:t>
            </a:r>
            <a:r>
              <a:rPr lang="en-US" sz="1100" dirty="0" err="1">
                <a:solidFill>
                  <a:schemeClr val="tx1">
                    <a:lumMod val="95000"/>
                    <a:lumOff val="5000"/>
                  </a:schemeClr>
                </a:solidFill>
              </a:rPr>
              <a:t>Councillors</a:t>
            </a:r>
            <a:r>
              <a:rPr lang="en-US" sz="1100" dirty="0">
                <a:solidFill>
                  <a:schemeClr val="tx1">
                    <a:lumMod val="95000"/>
                    <a:lumOff val="5000"/>
                  </a:schemeClr>
                </a:solidFill>
              </a:rPr>
              <a:t> and Transition Leaders. </a:t>
            </a:r>
            <a:endParaRPr lang="en-US" sz="1100" dirty="0">
              <a:solidFill>
                <a:schemeClr val="tx1">
                  <a:lumMod val="95000"/>
                  <a:lumOff val="5000"/>
                </a:schemeClr>
              </a:solidFill>
              <a:effectLst/>
              <a:cs typeface="Calibri"/>
            </a:endParaRPr>
          </a:p>
        </p:txBody>
      </p:sp>
      <p:sp>
        <p:nvSpPr>
          <p:cNvPr id="26" name="Text Box 1082"/>
          <p:cNvSpPr txBox="1"/>
          <p:nvPr/>
        </p:nvSpPr>
        <p:spPr>
          <a:xfrm>
            <a:off x="1729477" y="1163571"/>
            <a:ext cx="3930065"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800" b="1" kern="1500" spc="122" dirty="0">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Leadership Program</a:t>
            </a:r>
            <a:endParaRPr lang="en-US" sz="1600" kern="1500" dirty="0">
              <a:solidFill>
                <a:srgbClr val="FFDB03"/>
              </a:solidFill>
              <a:latin typeface="KG Blank Space Solid" charset="0"/>
              <a:ea typeface="KG Blank Space Solid" charset="0"/>
              <a:cs typeface="KG Blank Space Solid" charset="0"/>
            </a:endParaRPr>
          </a:p>
        </p:txBody>
      </p:sp>
      <p:pic>
        <p:nvPicPr>
          <p:cNvPr id="10" name="Picture 9" descr="A group of people posing for a photo&#10;&#10;Description automatically generated">
            <a:extLst>
              <a:ext uri="{FF2B5EF4-FFF2-40B4-BE49-F238E27FC236}">
                <a16:creationId xmlns:a16="http://schemas.microsoft.com/office/drawing/2014/main" id="{A5A2B2BC-69E3-43B7-8B52-4BA7F377C282}"/>
              </a:ext>
            </a:extLst>
          </p:cNvPr>
          <p:cNvPicPr>
            <a:picLocks noChangeAspect="1"/>
          </p:cNvPicPr>
          <p:nvPr/>
        </p:nvPicPr>
        <p:blipFill>
          <a:blip r:embed="rId5"/>
          <a:stretch>
            <a:fillRect/>
          </a:stretch>
        </p:blipFill>
        <p:spPr>
          <a:xfrm>
            <a:off x="5082963" y="8359882"/>
            <a:ext cx="1524792" cy="1073736"/>
          </a:xfrm>
          <a:prstGeom prst="rect">
            <a:avLst/>
          </a:prstGeom>
          <a:effectLst>
            <a:outerShdw blurRad="50800" dist="38100" dir="2700000" algn="tl" rotWithShape="0">
              <a:prstClr val="black">
                <a:alpha val="40000"/>
              </a:prstClr>
            </a:outerShdw>
            <a:softEdge rad="0"/>
          </a:effectLst>
        </p:spPr>
      </p:pic>
      <p:sp>
        <p:nvSpPr>
          <p:cNvPr id="7" name="AutoShape 2" descr="May be an image of 6 people, child, people standing and indoor">
            <a:extLst>
              <a:ext uri="{FF2B5EF4-FFF2-40B4-BE49-F238E27FC236}">
                <a16:creationId xmlns:a16="http://schemas.microsoft.com/office/drawing/2014/main" id="{A507443D-89CF-ACFF-A79D-B8348E214A0E}"/>
              </a:ext>
            </a:extLst>
          </p:cNvPr>
          <p:cNvSpPr>
            <a:spLocks noChangeAspect="1" noChangeArrowheads="1"/>
          </p:cNvSpPr>
          <p:nvPr/>
        </p:nvSpPr>
        <p:spPr bwMode="auto">
          <a:xfrm>
            <a:off x="0" y="2374900"/>
            <a:ext cx="6858000" cy="5156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2">
            <a:extLst>
              <a:ext uri="{FF2B5EF4-FFF2-40B4-BE49-F238E27FC236}">
                <a16:creationId xmlns:a16="http://schemas.microsoft.com/office/drawing/2014/main" id="{E63F846F-A1AA-8B3E-E721-74292268C56B}"/>
              </a:ext>
            </a:extLst>
          </p:cNvPr>
          <p:cNvPicPr>
            <a:picLocks noChangeAspect="1"/>
          </p:cNvPicPr>
          <p:nvPr/>
        </p:nvPicPr>
        <p:blipFill>
          <a:blip r:embed="rId6"/>
          <a:stretch>
            <a:fillRect/>
          </a:stretch>
        </p:blipFill>
        <p:spPr>
          <a:xfrm>
            <a:off x="4457440" y="3485938"/>
            <a:ext cx="2203122" cy="1652438"/>
          </a:xfrm>
          <a:prstGeom prst="rect">
            <a:avLst/>
          </a:prstGeom>
        </p:spPr>
      </p:pic>
    </p:spTree>
    <p:extLst>
      <p:ext uri="{BB962C8B-B14F-4D97-AF65-F5344CB8AC3E}">
        <p14:creationId xmlns:p14="http://schemas.microsoft.com/office/powerpoint/2010/main" val="99651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20758" t="31687" r="37142" b="51875"/>
          <a:stretch/>
        </p:blipFill>
        <p:spPr>
          <a:xfrm rot="5400000">
            <a:off x="-4613743" y="4955871"/>
            <a:ext cx="10204229" cy="228602"/>
          </a:xfrm>
          <a:prstGeom prst="rect">
            <a:avLst/>
          </a:prstGeom>
        </p:spPr>
      </p:pic>
      <p:pic>
        <p:nvPicPr>
          <p:cNvPr id="14" name="Picture 13"/>
          <p:cNvPicPr>
            <a:picLocks noChangeAspect="1"/>
          </p:cNvPicPr>
          <p:nvPr/>
        </p:nvPicPr>
        <p:blipFill rotWithShape="1">
          <a:blip r:embed="rId2">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pic>
        <p:nvPicPr>
          <p:cNvPr id="16" name="Picture 15"/>
          <p:cNvPicPr>
            <a:picLocks noChangeAspect="1"/>
          </p:cNvPicPr>
          <p:nvPr/>
        </p:nvPicPr>
        <p:blipFill>
          <a:blip r:embed="rId3"/>
          <a:stretch>
            <a:fillRect/>
          </a:stretch>
        </p:blipFill>
        <p:spPr>
          <a:xfrm>
            <a:off x="489218" y="-88776"/>
            <a:ext cx="6517223" cy="1160445"/>
          </a:xfrm>
          <a:prstGeom prst="rect">
            <a:avLst/>
          </a:prstGeom>
        </p:spPr>
      </p:pic>
      <p:sp>
        <p:nvSpPr>
          <p:cNvPr id="65" name="Parallelogram 64"/>
          <p:cNvSpPr/>
          <p:nvPr/>
        </p:nvSpPr>
        <p:spPr>
          <a:xfrm flipH="1">
            <a:off x="928126" y="1021039"/>
            <a:ext cx="3365281" cy="2383648"/>
          </a:xfrm>
          <a:prstGeom prst="parallelogram">
            <a:avLst/>
          </a:prstGeom>
          <a:solidFill>
            <a:srgbClr val="FFDB03"/>
          </a:solid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endParaRPr lang="en-US" sz="1400" dirty="0"/>
          </a:p>
          <a:p>
            <a:pPr algn="ctr"/>
            <a:r>
              <a:rPr lang="en-US" dirty="0"/>
              <a:t>Assembly</a:t>
            </a:r>
          </a:p>
          <a:p>
            <a:r>
              <a:rPr lang="en-US" sz="1400" dirty="0"/>
              <a:t>Every second week, all classes attend Friday afternoon Assembly in the gym at 2.30pm. Our School Captains lead Assembly, and classroom teachers provide awards. Parent attendance is encouraged. Gates are opened at 2.20pm.</a:t>
            </a:r>
            <a:endParaRPr lang="en-US" sz="1400" dirty="0">
              <a:ea typeface="Calibri"/>
              <a:cs typeface="Calibri"/>
            </a:endParaRPr>
          </a:p>
          <a:p>
            <a:pPr algn="ctr"/>
            <a:endParaRPr lang="en-US" dirty="0"/>
          </a:p>
        </p:txBody>
      </p:sp>
      <p:sp>
        <p:nvSpPr>
          <p:cNvPr id="34" name="Text Box 1082"/>
          <p:cNvSpPr txBox="1"/>
          <p:nvPr/>
        </p:nvSpPr>
        <p:spPr>
          <a:xfrm>
            <a:off x="517150" y="148613"/>
            <a:ext cx="6149476" cy="63503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US" sz="3200" b="1" kern="1500" dirty="0">
                <a:ln w="22225">
                  <a:solidFill>
                    <a:srgbClr val="FFDB03"/>
                  </a:solidFill>
                  <a:prstDash val="solid"/>
                </a:ln>
                <a:solidFill>
                  <a:srgbClr val="FFDB03"/>
                </a:solidFill>
                <a:latin typeface="KG Blank Space Solid" charset="0"/>
                <a:ea typeface="KG Blank Space Solid" charset="0"/>
                <a:cs typeface="KG Blank Space Solid" charset="0"/>
              </a:rPr>
              <a:t>General Information</a:t>
            </a:r>
          </a:p>
        </p:txBody>
      </p:sp>
      <p:sp>
        <p:nvSpPr>
          <p:cNvPr id="53" name="TextBox 52"/>
          <p:cNvSpPr txBox="1"/>
          <p:nvPr/>
        </p:nvSpPr>
        <p:spPr>
          <a:xfrm>
            <a:off x="675568" y="4402737"/>
            <a:ext cx="2859690" cy="261610"/>
          </a:xfrm>
          <a:prstGeom prst="rect">
            <a:avLst/>
          </a:prstGeom>
          <a:noFill/>
        </p:spPr>
        <p:txBody>
          <a:bodyPr wrap="square" lIns="91440" tIns="45720" rIns="91440" bIns="45720" rtlCol="0" anchor="t">
            <a:spAutoFit/>
          </a:bodyPr>
          <a:lstStyle/>
          <a:p>
            <a:pPr algn="just"/>
            <a:endParaRPr lang="en-US" sz="1100">
              <a:solidFill>
                <a:schemeClr val="bg1"/>
              </a:solidFill>
              <a:effectLst/>
              <a:cs typeface="Calibri"/>
            </a:endParaRPr>
          </a:p>
        </p:txBody>
      </p:sp>
      <p:grpSp>
        <p:nvGrpSpPr>
          <p:cNvPr id="18" name="Group 17"/>
          <p:cNvGrpSpPr/>
          <p:nvPr/>
        </p:nvGrpSpPr>
        <p:grpSpPr>
          <a:xfrm>
            <a:off x="613023" y="7661078"/>
            <a:ext cx="6283077" cy="2256752"/>
            <a:chOff x="613023" y="7234243"/>
            <a:chExt cx="6283077" cy="2683587"/>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23" y="7234243"/>
              <a:ext cx="2680101" cy="2680101"/>
            </a:xfrm>
            <a:prstGeom prst="rect">
              <a:avLst/>
            </a:prstGeom>
          </p:spPr>
        </p:pic>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480" y="7234243"/>
              <a:ext cx="2680101" cy="2680101"/>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r="65965"/>
            <a:stretch/>
          </p:blipFill>
          <p:spPr>
            <a:xfrm>
              <a:off x="5983937" y="7237729"/>
              <a:ext cx="912163" cy="2680101"/>
            </a:xfrm>
            <a:prstGeom prst="rect">
              <a:avLst/>
            </a:prstGeom>
          </p:spPr>
        </p:pic>
      </p:grpSp>
      <p:sp>
        <p:nvSpPr>
          <p:cNvPr id="55" name="Rectangle 54"/>
          <p:cNvSpPr/>
          <p:nvPr/>
        </p:nvSpPr>
        <p:spPr>
          <a:xfrm>
            <a:off x="866887" y="7940164"/>
            <a:ext cx="5799739" cy="1756483"/>
          </a:xfrm>
          <a:prstGeom prst="rect">
            <a:avLst/>
          </a:prstGeom>
          <a:ln>
            <a:noFill/>
          </a:ln>
          <a:effectLst>
            <a:outerShdw blurRad="50800" dist="762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rotWithShape="1">
          <a:blip r:embed="rId2"/>
          <a:srcRect l="74807" t="28160" r="-1655" b="42657"/>
          <a:stretch/>
        </p:blipFill>
        <p:spPr>
          <a:xfrm rot="10800000" flipH="1">
            <a:off x="0" y="8698750"/>
            <a:ext cx="4556582" cy="777267"/>
          </a:xfrm>
          <a:prstGeom prst="rect">
            <a:avLst/>
          </a:prstGeom>
        </p:spPr>
      </p:pic>
      <p:sp>
        <p:nvSpPr>
          <p:cNvPr id="58" name="Text Box 1082"/>
          <p:cNvSpPr txBox="1"/>
          <p:nvPr/>
        </p:nvSpPr>
        <p:spPr>
          <a:xfrm>
            <a:off x="1102926" y="8793571"/>
            <a:ext cx="446051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sz="28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Excursions</a:t>
            </a:r>
            <a:endParaRPr lang="en-US" sz="1600" kern="1500">
              <a:solidFill>
                <a:srgbClr val="042A44"/>
              </a:solidFill>
              <a:latin typeface="KG Blank Space Solid" charset="0"/>
              <a:ea typeface="KG Blank Space Solid" charset="0"/>
              <a:cs typeface="KG Blank Space Solid" charset="0"/>
            </a:endParaRPr>
          </a:p>
        </p:txBody>
      </p:sp>
      <p:sp>
        <p:nvSpPr>
          <p:cNvPr id="60" name="TextBox 59"/>
          <p:cNvSpPr txBox="1"/>
          <p:nvPr/>
        </p:nvSpPr>
        <p:spPr>
          <a:xfrm>
            <a:off x="856537" y="9105409"/>
            <a:ext cx="5693466" cy="600164"/>
          </a:xfrm>
          <a:prstGeom prst="rect">
            <a:avLst/>
          </a:prstGeom>
          <a:noFill/>
        </p:spPr>
        <p:txBody>
          <a:bodyPr wrap="square" rtlCol="0">
            <a:spAutoFit/>
          </a:bodyPr>
          <a:lstStyle/>
          <a:p>
            <a:r>
              <a:rPr lang="en-US" sz="1100" dirty="0"/>
              <a:t>		                         Throughout the year all students have opportunities to attend special programs in the form of excursions. Costs are kept to a minimum and the number of these special programs is restricted. </a:t>
            </a:r>
          </a:p>
        </p:txBody>
      </p:sp>
      <p:pic>
        <p:nvPicPr>
          <p:cNvPr id="61" name="Picture 60"/>
          <p:cNvPicPr>
            <a:picLocks noChangeAspect="1"/>
          </p:cNvPicPr>
          <p:nvPr/>
        </p:nvPicPr>
        <p:blipFill rotWithShape="1">
          <a:blip r:embed="rId2"/>
          <a:srcRect l="74807" t="28160" r="-1655" b="42657"/>
          <a:stretch/>
        </p:blipFill>
        <p:spPr>
          <a:xfrm flipH="1">
            <a:off x="2893457" y="7450187"/>
            <a:ext cx="4152798" cy="886800"/>
          </a:xfrm>
          <a:prstGeom prst="rect">
            <a:avLst/>
          </a:prstGeom>
        </p:spPr>
      </p:pic>
      <p:sp>
        <p:nvSpPr>
          <p:cNvPr id="9" name="Text Box 1082"/>
          <p:cNvSpPr txBox="1"/>
          <p:nvPr/>
        </p:nvSpPr>
        <p:spPr>
          <a:xfrm rot="21405147">
            <a:off x="4070996" y="7692763"/>
            <a:ext cx="1893496"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sz="32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Camps</a:t>
            </a:r>
            <a:endParaRPr lang="en-US" kern="1500">
              <a:solidFill>
                <a:srgbClr val="042A44"/>
              </a:solidFill>
              <a:latin typeface="KG Blank Space Solid" charset="0"/>
              <a:ea typeface="KG Blank Space Solid" charset="0"/>
              <a:cs typeface="KG Blank Space Solid" charset="0"/>
            </a:endParaRPr>
          </a:p>
        </p:txBody>
      </p:sp>
      <p:sp>
        <p:nvSpPr>
          <p:cNvPr id="59" name="TextBox 58"/>
          <p:cNvSpPr txBox="1"/>
          <p:nvPr/>
        </p:nvSpPr>
        <p:spPr>
          <a:xfrm>
            <a:off x="825504" y="8033159"/>
            <a:ext cx="5366891" cy="769441"/>
          </a:xfrm>
          <a:prstGeom prst="rect">
            <a:avLst/>
          </a:prstGeom>
          <a:noFill/>
        </p:spPr>
        <p:txBody>
          <a:bodyPr wrap="square" lIns="91440" tIns="45720" rIns="91440" bIns="45720" rtlCol="0" anchor="t">
            <a:spAutoFit/>
          </a:bodyPr>
          <a:lstStyle/>
          <a:p>
            <a:pPr algn="just"/>
            <a:r>
              <a:rPr lang="en-US" sz="1100"/>
              <a:t>Every second year our students in </a:t>
            </a:r>
          </a:p>
          <a:p>
            <a:pPr algn="just"/>
            <a:r>
              <a:rPr lang="en-US" sz="1100"/>
              <a:t>Grades 3 – 6 take part in our camp program. </a:t>
            </a:r>
          </a:p>
          <a:p>
            <a:pPr algn="just"/>
            <a:r>
              <a:rPr lang="en-US" sz="1100"/>
              <a:t>Parents are notified well in advance of the dates and costs. Every effort is made to keep costs down to a minimum to ensure all children can take part. </a:t>
            </a:r>
            <a:endParaRPr lang="en-US" sz="1100">
              <a:cs typeface="Calibri"/>
            </a:endParaRPr>
          </a:p>
        </p:txBody>
      </p:sp>
      <p:sp>
        <p:nvSpPr>
          <p:cNvPr id="2" name="TextBox 1">
            <a:extLst>
              <a:ext uri="{FF2B5EF4-FFF2-40B4-BE49-F238E27FC236}">
                <a16:creationId xmlns:a16="http://schemas.microsoft.com/office/drawing/2014/main" id="{09A30901-6F3B-0911-8B80-E7A746B3035F}"/>
              </a:ext>
            </a:extLst>
          </p:cNvPr>
          <p:cNvSpPr txBox="1"/>
          <p:nvPr/>
        </p:nvSpPr>
        <p:spPr>
          <a:xfrm>
            <a:off x="3009648" y="2856541"/>
            <a:ext cx="3636036" cy="2369880"/>
          </a:xfrm>
          <a:prstGeom prst="rect">
            <a:avLst/>
          </a:prstGeom>
          <a:noFill/>
        </p:spPr>
        <p:txBody>
          <a:bodyPr wrap="square" rtlCol="0">
            <a:spAutoFit/>
          </a:bodyPr>
          <a:lstStyle/>
          <a:p>
            <a:pPr algn="ctr"/>
            <a:r>
              <a:rPr lang="en-US" dirty="0">
                <a:solidFill>
                  <a:schemeClr val="bg1"/>
                </a:solidFill>
              </a:rPr>
              <a:t>Bike Shed</a:t>
            </a:r>
          </a:p>
          <a:p>
            <a:endParaRPr lang="en-US" dirty="0">
              <a:solidFill>
                <a:schemeClr val="bg1"/>
              </a:solidFill>
            </a:endParaRPr>
          </a:p>
          <a:p>
            <a:r>
              <a:rPr lang="en-US" sz="1400" dirty="0">
                <a:solidFill>
                  <a:schemeClr val="bg1"/>
                </a:solidFill>
              </a:rPr>
              <a:t>Students riding bikes or scooters to school are to put them in the bike shed before school. This shed is locked after the  first bell in the morning and will be unlocked in the afternoon. </a:t>
            </a:r>
          </a:p>
          <a:p>
            <a:r>
              <a:rPr lang="en-US" sz="1400" dirty="0">
                <a:solidFill>
                  <a:schemeClr val="bg1"/>
                </a:solidFill>
              </a:rPr>
              <a:t>Students need to wear the appropriate safety gear.</a:t>
            </a:r>
          </a:p>
          <a:p>
            <a:r>
              <a:rPr lang="en-US" sz="1400" dirty="0">
                <a:solidFill>
                  <a:schemeClr val="bg1"/>
                </a:solidFill>
              </a:rPr>
              <a:t>No bikes or scooters are to be ridden in the school grounds.</a:t>
            </a:r>
          </a:p>
        </p:txBody>
      </p:sp>
      <p:sp>
        <p:nvSpPr>
          <p:cNvPr id="7" name="Parallelogram 6">
            <a:extLst>
              <a:ext uri="{FF2B5EF4-FFF2-40B4-BE49-F238E27FC236}">
                <a16:creationId xmlns:a16="http://schemas.microsoft.com/office/drawing/2014/main" id="{D0D4973F-6010-EE05-B6BE-3A43C51D2322}"/>
              </a:ext>
            </a:extLst>
          </p:cNvPr>
          <p:cNvSpPr/>
          <p:nvPr/>
        </p:nvSpPr>
        <p:spPr>
          <a:xfrm flipH="1">
            <a:off x="1113731" y="5245944"/>
            <a:ext cx="5078663" cy="2264237"/>
          </a:xfrm>
          <a:prstGeom prst="parallelogram">
            <a:avLst/>
          </a:prstGeom>
          <a:solidFill>
            <a:srgbClr val="FFDB03"/>
          </a:solid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endParaRPr lang="en-US" sz="1400" dirty="0"/>
          </a:p>
          <a:p>
            <a:pPr algn="ctr"/>
            <a:r>
              <a:rPr lang="en-US" dirty="0"/>
              <a:t>Mobile Phones and Devices</a:t>
            </a:r>
          </a:p>
          <a:p>
            <a:r>
              <a:rPr lang="en-US" sz="1400" dirty="0"/>
              <a:t>Mobile phones are not permitted by students during the hours of supervision 8.30am-3.00pm. Phones and devices are to be handed in at the office at the start of the day where they are stored securely until they are collected at the end of the day. </a:t>
            </a:r>
          </a:p>
          <a:p>
            <a:r>
              <a:rPr lang="en-US" sz="1400" dirty="0"/>
              <a:t>Students with Apple watches or similar are to have notifications turned off.</a:t>
            </a:r>
            <a:endParaRPr lang="en-US" sz="1400" dirty="0">
              <a:ea typeface="Calibri"/>
              <a:cs typeface="Calibri"/>
            </a:endParaRPr>
          </a:p>
          <a:p>
            <a:pPr algn="ct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504038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20758" t="31687" r="37142" b="51875"/>
          <a:stretch/>
        </p:blipFill>
        <p:spPr>
          <a:xfrm rot="5400000">
            <a:off x="-4613743" y="4955871"/>
            <a:ext cx="10204229" cy="228602"/>
          </a:xfrm>
          <a:prstGeom prst="rect">
            <a:avLst/>
          </a:prstGeom>
        </p:spPr>
      </p:pic>
      <p:pic>
        <p:nvPicPr>
          <p:cNvPr id="14" name="Picture 13"/>
          <p:cNvPicPr>
            <a:picLocks noChangeAspect="1"/>
          </p:cNvPicPr>
          <p:nvPr/>
        </p:nvPicPr>
        <p:blipFill rotWithShape="1">
          <a:blip r:embed="rId2">
            <a:duotone>
              <a:schemeClr val="bg2">
                <a:shade val="45000"/>
                <a:satMod val="135000"/>
              </a:schemeClr>
              <a:prstClr val="white"/>
            </a:duotone>
          </a:blip>
          <a:srcRect l="20758" t="31687" r="37142" b="51875"/>
          <a:stretch/>
        </p:blipFill>
        <p:spPr>
          <a:xfrm rot="5400000">
            <a:off x="-4693998" y="4879497"/>
            <a:ext cx="9937943" cy="115063"/>
          </a:xfrm>
          <a:prstGeom prst="rect">
            <a:avLst/>
          </a:prstGeom>
        </p:spPr>
      </p:pic>
      <p:pic>
        <p:nvPicPr>
          <p:cNvPr id="63" name="Picture 62"/>
          <p:cNvPicPr>
            <a:picLocks noChangeAspect="1"/>
          </p:cNvPicPr>
          <p:nvPr/>
        </p:nvPicPr>
        <p:blipFill rotWithShape="1">
          <a:blip r:embed="rId3"/>
          <a:srcRect l="25451"/>
          <a:stretch/>
        </p:blipFill>
        <p:spPr>
          <a:xfrm rot="5400000">
            <a:off x="2204925" y="2231812"/>
            <a:ext cx="5906527" cy="3573109"/>
          </a:xfrm>
          <a:prstGeom prst="rect">
            <a:avLst/>
          </a:prstGeom>
        </p:spPr>
      </p:pic>
      <p:sp>
        <p:nvSpPr>
          <p:cNvPr id="40" name="TextBox 39"/>
          <p:cNvSpPr txBox="1"/>
          <p:nvPr/>
        </p:nvSpPr>
        <p:spPr>
          <a:xfrm>
            <a:off x="658020" y="912322"/>
            <a:ext cx="2734354" cy="2462213"/>
          </a:xfrm>
          <a:prstGeom prst="rect">
            <a:avLst/>
          </a:prstGeom>
          <a:noFill/>
        </p:spPr>
        <p:txBody>
          <a:bodyPr wrap="square" lIns="91440" tIns="45720" rIns="91440" bIns="45720" rtlCol="0" anchor="t">
            <a:spAutoFit/>
          </a:bodyPr>
          <a:lstStyle/>
          <a:p>
            <a:pPr algn="just"/>
            <a:r>
              <a:rPr lang="en-US" sz="1100" dirty="0">
                <a:solidFill>
                  <a:schemeClr val="bg1"/>
                </a:solidFill>
              </a:rPr>
              <a:t>Any students that arrive late are to come through the office area and be signed in by our office staff. Students will be given a card, which needs to be handed to their homeroom teacher. Students who are late miss out on our daily ”Ready To Learn” time activities which has the potential to impact negatively on their day at school. Being present for the start of each day is extremely important to ensure that students are set up to be successful whilst at school. If a child is regularly late, the school will seek to identify ways to support.</a:t>
            </a:r>
          </a:p>
          <a:p>
            <a:endParaRPr lang="en-US" sz="1100" dirty="0">
              <a:solidFill>
                <a:schemeClr val="bg1"/>
              </a:solidFill>
            </a:endParaRPr>
          </a:p>
        </p:txBody>
      </p:sp>
      <p:sp>
        <p:nvSpPr>
          <p:cNvPr id="46" name="Text Box 1082"/>
          <p:cNvSpPr txBox="1"/>
          <p:nvPr/>
        </p:nvSpPr>
        <p:spPr>
          <a:xfrm>
            <a:off x="1050572" y="669066"/>
            <a:ext cx="2767781"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Late Arrival</a:t>
            </a:r>
            <a:endParaRPr lang="en-US" sz="1100" kern="1500">
              <a:solidFill>
                <a:srgbClr val="FFDB03"/>
              </a:solidFill>
              <a:latin typeface="KG Blank Space Solid" charset="0"/>
              <a:ea typeface="KG Blank Space Solid" charset="0"/>
              <a:cs typeface="KG Blank Space Solid" charset="0"/>
            </a:endParaRPr>
          </a:p>
        </p:txBody>
      </p:sp>
      <p:pic>
        <p:nvPicPr>
          <p:cNvPr id="16" name="Picture 15"/>
          <p:cNvPicPr>
            <a:picLocks noChangeAspect="1"/>
          </p:cNvPicPr>
          <p:nvPr/>
        </p:nvPicPr>
        <p:blipFill>
          <a:blip r:embed="rId3"/>
          <a:stretch>
            <a:fillRect/>
          </a:stretch>
        </p:blipFill>
        <p:spPr>
          <a:xfrm>
            <a:off x="489218" y="-88776"/>
            <a:ext cx="6517223" cy="816395"/>
          </a:xfrm>
          <a:prstGeom prst="rect">
            <a:avLst/>
          </a:prstGeom>
        </p:spPr>
      </p:pic>
      <p:sp>
        <p:nvSpPr>
          <p:cNvPr id="34" name="Text Box 1082"/>
          <p:cNvSpPr txBox="1"/>
          <p:nvPr/>
        </p:nvSpPr>
        <p:spPr>
          <a:xfrm>
            <a:off x="621120" y="12707"/>
            <a:ext cx="6149476" cy="453333"/>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3600"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General Information</a:t>
            </a:r>
            <a:endParaRPr lang="en-US" sz="2000" kern="1500">
              <a:solidFill>
                <a:srgbClr val="FFDB03"/>
              </a:solidFill>
              <a:latin typeface="KG Blank Space Solid" charset="0"/>
              <a:ea typeface="KG Blank Space Solid" charset="0"/>
              <a:cs typeface="KG Blank Space Solid" charset="0"/>
            </a:endParaRPr>
          </a:p>
        </p:txBody>
      </p:sp>
      <p:sp>
        <p:nvSpPr>
          <p:cNvPr id="49" name="TextBox 48"/>
          <p:cNvSpPr txBox="1"/>
          <p:nvPr/>
        </p:nvSpPr>
        <p:spPr>
          <a:xfrm>
            <a:off x="658020" y="3582910"/>
            <a:ext cx="2734354" cy="1446550"/>
          </a:xfrm>
          <a:prstGeom prst="rect">
            <a:avLst/>
          </a:prstGeom>
          <a:noFill/>
        </p:spPr>
        <p:txBody>
          <a:bodyPr wrap="square" lIns="91440" tIns="45720" rIns="91440" bIns="45720" rtlCol="0" anchor="t">
            <a:spAutoFit/>
          </a:bodyPr>
          <a:lstStyle/>
          <a:p>
            <a:pPr algn="just"/>
            <a:r>
              <a:rPr lang="en-US" sz="1100" dirty="0">
                <a:solidFill>
                  <a:schemeClr val="bg1"/>
                </a:solidFill>
              </a:rPr>
              <a:t>Parents are asked to come through the office and complete the information on the Compass Kiosk if children are leaving school before 3:00pm. Parents also need to sign children out if they have appointments during school hours. If students are returned to school after an appointment, they must be signed back in through office staff. </a:t>
            </a:r>
          </a:p>
        </p:txBody>
      </p:sp>
      <p:sp>
        <p:nvSpPr>
          <p:cNvPr id="50" name="Text Box 1082"/>
          <p:cNvSpPr txBox="1"/>
          <p:nvPr/>
        </p:nvSpPr>
        <p:spPr>
          <a:xfrm>
            <a:off x="651001" y="3293814"/>
            <a:ext cx="2767781"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Signing In and Out</a:t>
            </a:r>
            <a:endParaRPr lang="en-US" sz="1100" kern="1500">
              <a:solidFill>
                <a:srgbClr val="FFDB03"/>
              </a:solidFill>
              <a:latin typeface="KG Blank Space Solid" charset="0"/>
              <a:ea typeface="KG Blank Space Solid" charset="0"/>
              <a:cs typeface="KG Blank Space Solid" charset="0"/>
            </a:endParaRPr>
          </a:p>
        </p:txBody>
      </p:sp>
      <p:sp>
        <p:nvSpPr>
          <p:cNvPr id="51" name="TextBox 50"/>
          <p:cNvSpPr txBox="1"/>
          <p:nvPr/>
        </p:nvSpPr>
        <p:spPr>
          <a:xfrm>
            <a:off x="651002" y="5229026"/>
            <a:ext cx="2882322" cy="2462213"/>
          </a:xfrm>
          <a:prstGeom prst="rect">
            <a:avLst/>
          </a:prstGeom>
          <a:noFill/>
        </p:spPr>
        <p:txBody>
          <a:bodyPr wrap="square" lIns="91440" tIns="45720" rIns="91440" bIns="45720" rtlCol="0" anchor="t">
            <a:spAutoFit/>
          </a:bodyPr>
          <a:lstStyle/>
          <a:p>
            <a:pPr algn="just"/>
            <a:r>
              <a:rPr lang="en-US" sz="1100" dirty="0">
                <a:solidFill>
                  <a:schemeClr val="bg1"/>
                </a:solidFill>
              </a:rPr>
              <a:t>The Education Department requires parents to supply the school with a written explanation for the absence of any child. </a:t>
            </a:r>
          </a:p>
          <a:p>
            <a:pPr algn="just"/>
            <a:r>
              <a:rPr lang="en-US" sz="1100" dirty="0">
                <a:solidFill>
                  <a:schemeClr val="bg1"/>
                </a:solidFill>
              </a:rPr>
              <a:t>If your child is absent due to illness or any other reason, please contact the office after 8:15am so that we know why your child is not at school. If verbal or written notification of an absence is not provided, our office staff will make contact the same day to check as to why your child is not at school. </a:t>
            </a:r>
            <a:r>
              <a:rPr lang="en-US" sz="1100" dirty="0">
                <a:solidFill>
                  <a:schemeClr val="bg1"/>
                </a:solidFill>
                <a:effectLst/>
              </a:rPr>
              <a:t>Absences can be logged on Compass by following the </a:t>
            </a:r>
            <a:r>
              <a:rPr lang="en-US" sz="1100" dirty="0">
                <a:solidFill>
                  <a:schemeClr val="bg1"/>
                </a:solidFill>
              </a:rPr>
              <a:t>step-by-step</a:t>
            </a:r>
            <a:r>
              <a:rPr lang="en-US" sz="1100" dirty="0">
                <a:solidFill>
                  <a:schemeClr val="bg1"/>
                </a:solidFill>
                <a:effectLst/>
              </a:rPr>
              <a:t> guides that will be sent home</a:t>
            </a:r>
            <a:r>
              <a:rPr lang="en-US" sz="1100" dirty="0">
                <a:solidFill>
                  <a:schemeClr val="bg1"/>
                </a:solidFill>
              </a:rPr>
              <a:t>.</a:t>
            </a:r>
            <a:r>
              <a:rPr lang="en-US" sz="1100" dirty="0">
                <a:solidFill>
                  <a:schemeClr val="bg1"/>
                </a:solidFill>
                <a:effectLst/>
              </a:rPr>
              <a:t> </a:t>
            </a:r>
            <a:r>
              <a:rPr lang="en-US" sz="1100" dirty="0">
                <a:solidFill>
                  <a:schemeClr val="bg1"/>
                </a:solidFill>
              </a:rPr>
              <a:t>If</a:t>
            </a:r>
            <a:r>
              <a:rPr lang="en-US" sz="1100" dirty="0">
                <a:solidFill>
                  <a:schemeClr val="bg1"/>
                </a:solidFill>
                <a:effectLst/>
              </a:rPr>
              <a:t> you require support</a:t>
            </a:r>
            <a:r>
              <a:rPr lang="en-US" sz="1100" dirty="0">
                <a:solidFill>
                  <a:schemeClr val="bg1"/>
                </a:solidFill>
              </a:rPr>
              <a:t>,</a:t>
            </a:r>
            <a:r>
              <a:rPr lang="en-US" sz="1100" dirty="0">
                <a:solidFill>
                  <a:schemeClr val="bg1"/>
                </a:solidFill>
                <a:effectLst/>
              </a:rPr>
              <a:t> please phone the school and a member of </a:t>
            </a:r>
            <a:r>
              <a:rPr lang="en-US" sz="1100" dirty="0">
                <a:solidFill>
                  <a:schemeClr val="bg1"/>
                </a:solidFill>
              </a:rPr>
              <a:t>the office staff</a:t>
            </a:r>
            <a:r>
              <a:rPr lang="en-US" sz="1100" dirty="0">
                <a:solidFill>
                  <a:schemeClr val="bg1"/>
                </a:solidFill>
                <a:effectLst/>
              </a:rPr>
              <a:t> will help you</a:t>
            </a:r>
            <a:r>
              <a:rPr lang="en-US" sz="1100" dirty="0">
                <a:solidFill>
                  <a:schemeClr val="bg1"/>
                </a:solidFill>
              </a:rPr>
              <a:t>.</a:t>
            </a:r>
            <a:endParaRPr lang="en-US" sz="1100" dirty="0">
              <a:solidFill>
                <a:schemeClr val="bg1"/>
              </a:solidFill>
              <a:effectLst/>
              <a:cs typeface="Calibri"/>
            </a:endParaRPr>
          </a:p>
        </p:txBody>
      </p:sp>
      <p:sp>
        <p:nvSpPr>
          <p:cNvPr id="52" name="Text Box 1082"/>
          <p:cNvSpPr txBox="1"/>
          <p:nvPr/>
        </p:nvSpPr>
        <p:spPr>
          <a:xfrm>
            <a:off x="1142889" y="4945425"/>
            <a:ext cx="2767781"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b="1" kern="1500" spc="122">
                <a:solidFill>
                  <a:srgbClr val="FFDB03"/>
                </a:solidFill>
                <a:effectLst>
                  <a:outerShdw blurRad="25400" algn="tl">
                    <a:srgbClr val="000000">
                      <a:alpha val="43000"/>
                    </a:srgbClr>
                  </a:outerShdw>
                </a:effectLst>
                <a:latin typeface="KG Blank Space Solid" charset="0"/>
                <a:ea typeface="KG Blank Space Solid" charset="0"/>
                <a:cs typeface="KG Blank Space Solid" charset="0"/>
              </a:rPr>
              <a:t>Absences</a:t>
            </a:r>
            <a:endParaRPr lang="en-US" sz="1100" kern="1500">
              <a:solidFill>
                <a:srgbClr val="FFDB03"/>
              </a:solidFill>
              <a:latin typeface="KG Blank Space Solid" charset="0"/>
              <a:ea typeface="KG Blank Space Solid" charset="0"/>
              <a:cs typeface="KG Blank Space Solid" charset="0"/>
            </a:endParaRPr>
          </a:p>
        </p:txBody>
      </p:sp>
      <p:grpSp>
        <p:nvGrpSpPr>
          <p:cNvPr id="18" name="Group 17"/>
          <p:cNvGrpSpPr/>
          <p:nvPr/>
        </p:nvGrpSpPr>
        <p:grpSpPr>
          <a:xfrm>
            <a:off x="613023" y="7809695"/>
            <a:ext cx="6283077" cy="2108135"/>
            <a:chOff x="613023" y="7234243"/>
            <a:chExt cx="6283077" cy="2683587"/>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23" y="7234243"/>
              <a:ext cx="2680101" cy="2680101"/>
            </a:xfrm>
            <a:prstGeom prst="rect">
              <a:avLst/>
            </a:prstGeom>
          </p:spPr>
        </p:pic>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480" y="7234243"/>
              <a:ext cx="2680101" cy="2680101"/>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r="65965"/>
            <a:stretch/>
          </p:blipFill>
          <p:spPr>
            <a:xfrm>
              <a:off x="5983937" y="7237729"/>
              <a:ext cx="912163" cy="2680101"/>
            </a:xfrm>
            <a:prstGeom prst="rect">
              <a:avLst/>
            </a:prstGeom>
          </p:spPr>
        </p:pic>
      </p:grpSp>
      <p:sp>
        <p:nvSpPr>
          <p:cNvPr id="55" name="Rectangle 54"/>
          <p:cNvSpPr/>
          <p:nvPr/>
        </p:nvSpPr>
        <p:spPr>
          <a:xfrm>
            <a:off x="836487" y="7922486"/>
            <a:ext cx="5799739" cy="1850297"/>
          </a:xfrm>
          <a:prstGeom prst="rect">
            <a:avLst/>
          </a:prstGeom>
          <a:ln>
            <a:noFill/>
          </a:ln>
          <a:effectLst>
            <a:outerShdw blurRad="50800" dist="762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pic>
        <p:nvPicPr>
          <p:cNvPr id="6" name="Picture 5"/>
          <p:cNvPicPr>
            <a:picLocks noChangeAspect="1"/>
          </p:cNvPicPr>
          <p:nvPr/>
        </p:nvPicPr>
        <p:blipFill rotWithShape="1">
          <a:blip r:embed="rId2"/>
          <a:srcRect l="74807" t="28602" r="6238" b="42657"/>
          <a:stretch/>
        </p:blipFill>
        <p:spPr>
          <a:xfrm rot="10800000" flipH="1">
            <a:off x="374069" y="7917144"/>
            <a:ext cx="3691529" cy="653658"/>
          </a:xfrm>
          <a:prstGeom prst="rect">
            <a:avLst/>
          </a:prstGeom>
        </p:spPr>
      </p:pic>
      <p:sp>
        <p:nvSpPr>
          <p:cNvPr id="58" name="Text Box 1082"/>
          <p:cNvSpPr txBox="1"/>
          <p:nvPr/>
        </p:nvSpPr>
        <p:spPr>
          <a:xfrm>
            <a:off x="617929" y="8037476"/>
            <a:ext cx="3626825" cy="41316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sz="1600" b="1" kern="1500" spc="122">
                <a:solidFill>
                  <a:srgbClr val="042A44"/>
                </a:solidFill>
                <a:effectLst>
                  <a:outerShdw blurRad="25400" algn="tl">
                    <a:srgbClr val="000000">
                      <a:alpha val="43000"/>
                    </a:srgbClr>
                  </a:outerShdw>
                </a:effectLst>
                <a:latin typeface="KG Blank Space Solid"/>
                <a:ea typeface="KG Blank Space Solid" charset="0"/>
                <a:cs typeface="KG Blank Space Solid" charset="0"/>
              </a:rPr>
              <a:t>Pick up, Drop Off &amp; Gates</a:t>
            </a:r>
            <a:endParaRPr lang="en-US" sz="1600" kern="1500">
              <a:solidFill>
                <a:srgbClr val="042A44"/>
              </a:solidFill>
              <a:latin typeface="KG Blank Space Solid"/>
              <a:ea typeface="KG Blank Space Solid" charset="0"/>
              <a:cs typeface="KG Blank Space Solid" charset="0"/>
            </a:endParaRPr>
          </a:p>
        </p:txBody>
      </p:sp>
      <p:sp>
        <p:nvSpPr>
          <p:cNvPr id="59" name="TextBox 58"/>
          <p:cNvSpPr txBox="1"/>
          <p:nvPr/>
        </p:nvSpPr>
        <p:spPr>
          <a:xfrm>
            <a:off x="792180" y="8445665"/>
            <a:ext cx="5798064" cy="1477328"/>
          </a:xfrm>
          <a:prstGeom prst="rect">
            <a:avLst/>
          </a:prstGeom>
          <a:noFill/>
        </p:spPr>
        <p:txBody>
          <a:bodyPr wrap="square" lIns="91440" tIns="45720" rIns="91440" bIns="45720" rtlCol="0" anchor="t">
            <a:spAutoFit/>
          </a:bodyPr>
          <a:lstStyle/>
          <a:p>
            <a:pPr algn="just"/>
            <a:r>
              <a:rPr lang="en-US" sz="1000" dirty="0"/>
              <a:t>At Morwell Central Primary School we care for the safety and wellbeing of all our students.  Students can enter the school through four entry points located on McDonald Street, Hoyle Street, Holmes Road and our Pick-up/Drop off lane at the corner of McDonald and Holmes Road. Given the nature of the </a:t>
            </a:r>
            <a:r>
              <a:rPr lang="en-AU" sz="1000" dirty="0"/>
              <a:t>Drop-Off/Pick-Up </a:t>
            </a:r>
            <a:r>
              <a:rPr lang="en-US" sz="1000" dirty="0"/>
              <a:t>zone, </a:t>
            </a:r>
            <a:r>
              <a:rPr lang="en-AU" sz="1000" b="1" dirty="0">
                <a:ea typeface="+mn-lt"/>
                <a:cs typeface="+mn-lt"/>
              </a:rPr>
              <a:t>NO PARKING</a:t>
            </a:r>
            <a:r>
              <a:rPr lang="en-AU" sz="1000" dirty="0">
                <a:ea typeface="+mn-lt"/>
                <a:cs typeface="+mn-lt"/>
              </a:rPr>
              <a:t> is allowed in this area. This area is supervised by staff before and after school. Cars can </a:t>
            </a:r>
            <a:r>
              <a:rPr lang="en-AU" sz="1000" b="1" dirty="0">
                <a:ea typeface="+mn-lt"/>
                <a:cs typeface="+mn-lt"/>
              </a:rPr>
              <a:t>ONLY</a:t>
            </a:r>
            <a:r>
              <a:rPr lang="en-AU" sz="1000" dirty="0">
                <a:ea typeface="+mn-lt"/>
                <a:cs typeface="+mn-lt"/>
              </a:rPr>
              <a:t> enter this area from the entrance on McDonald Street and is </a:t>
            </a:r>
            <a:r>
              <a:rPr lang="en-AU" sz="1000" b="1" dirty="0">
                <a:ea typeface="+mn-lt"/>
                <a:cs typeface="+mn-lt"/>
              </a:rPr>
              <a:t>one-way only</a:t>
            </a:r>
            <a:r>
              <a:rPr lang="en-AU" sz="1000" dirty="0">
                <a:ea typeface="+mn-lt"/>
                <a:cs typeface="+mn-lt"/>
              </a:rPr>
              <a:t>.</a:t>
            </a:r>
            <a:r>
              <a:rPr lang="en-AU" sz="1000" b="1" dirty="0">
                <a:ea typeface="+mn-lt"/>
                <a:cs typeface="+mn-lt"/>
              </a:rPr>
              <a:t> </a:t>
            </a:r>
            <a:r>
              <a:rPr lang="en-AU" sz="1000" dirty="0"/>
              <a:t> Drop-Off/Pick-Up is not accessible for pedestrians or students on bikes or scooters. </a:t>
            </a:r>
            <a:r>
              <a:rPr lang="en-US" sz="1000" dirty="0"/>
              <a:t>Very busy streets surround our school, and it is essential that parents observe the parking restrictions when dropping off children at any gate. There is no parking on the grass beside the </a:t>
            </a:r>
            <a:r>
              <a:rPr lang="en-AU" sz="1000" dirty="0"/>
              <a:t>Drop-Off/Pick-Up area.</a:t>
            </a:r>
            <a:endParaRPr lang="en-AU" sz="1000" b="1" dirty="0">
              <a:cs typeface="Calibri"/>
            </a:endParaRPr>
          </a:p>
          <a:p>
            <a:endParaRPr lang="en-GB" sz="1000" dirty="0">
              <a:highlight>
                <a:srgbClr val="00FFFF"/>
              </a:highlight>
              <a:cs typeface="Calibri"/>
            </a:endParaRPr>
          </a:p>
        </p:txBody>
      </p:sp>
      <p:sp>
        <p:nvSpPr>
          <p:cNvPr id="67" name="TextBox 66"/>
          <p:cNvSpPr txBox="1"/>
          <p:nvPr/>
        </p:nvSpPr>
        <p:spPr>
          <a:xfrm>
            <a:off x="3700068" y="1719910"/>
            <a:ext cx="3070528" cy="1446550"/>
          </a:xfrm>
          <a:prstGeom prst="rect">
            <a:avLst/>
          </a:prstGeom>
          <a:noFill/>
        </p:spPr>
        <p:txBody>
          <a:bodyPr wrap="square" rtlCol="0">
            <a:spAutoFit/>
          </a:bodyPr>
          <a:lstStyle/>
          <a:p>
            <a:pPr algn="just"/>
            <a:r>
              <a:rPr lang="en-US" sz="1100" dirty="0"/>
              <a:t>School financial contributions are voluntary. All students are provided free instruction to fulfil the standard Victorian Curriculum.</a:t>
            </a:r>
          </a:p>
          <a:p>
            <a:r>
              <a:rPr lang="en-US" sz="1100" dirty="0"/>
              <a:t>Nevertheless, School Council advises an amount each year to support programs </a:t>
            </a:r>
            <a:r>
              <a:rPr lang="en-US" sz="1100"/>
              <a:t>outside the traditional </a:t>
            </a:r>
            <a:r>
              <a:rPr lang="en-US" sz="1100" dirty="0"/>
              <a:t>structure.</a:t>
            </a:r>
          </a:p>
          <a:p>
            <a:pPr algn="just"/>
            <a:r>
              <a:rPr lang="en-US" sz="1100" dirty="0"/>
              <a:t>Payment is voluntary, and we thank you for your support.</a:t>
            </a:r>
          </a:p>
        </p:txBody>
      </p:sp>
      <p:pic>
        <p:nvPicPr>
          <p:cNvPr id="33" name="Picture 32"/>
          <p:cNvPicPr>
            <a:picLocks noChangeAspect="1"/>
          </p:cNvPicPr>
          <p:nvPr/>
        </p:nvPicPr>
        <p:blipFill rotWithShape="1">
          <a:blip r:embed="rId5"/>
          <a:srcRect l="62363" t="21122" r="8561" b="35896"/>
          <a:stretch/>
        </p:blipFill>
        <p:spPr>
          <a:xfrm rot="16200000" flipH="1">
            <a:off x="4053376" y="2803602"/>
            <a:ext cx="2253914" cy="3397346"/>
          </a:xfrm>
          <a:prstGeom prst="rect">
            <a:avLst/>
          </a:prstGeom>
        </p:spPr>
      </p:pic>
      <p:sp>
        <p:nvSpPr>
          <p:cNvPr id="70" name="Text Box 1082"/>
          <p:cNvSpPr txBox="1"/>
          <p:nvPr/>
        </p:nvSpPr>
        <p:spPr>
          <a:xfrm>
            <a:off x="3686660" y="3405273"/>
            <a:ext cx="323239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1600" b="1" kern="1500" spc="122" dirty="0">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Camps, Sport and Excursion Funds (CSEF)</a:t>
            </a:r>
            <a:endParaRPr lang="en-US" sz="1050" kern="1500" dirty="0">
              <a:solidFill>
                <a:srgbClr val="042A44"/>
              </a:solidFill>
              <a:latin typeface="KG Blank Space Solid" charset="0"/>
              <a:ea typeface="KG Blank Space Solid" charset="0"/>
              <a:cs typeface="KG Blank Space Solid" charset="0"/>
            </a:endParaRPr>
          </a:p>
        </p:txBody>
      </p:sp>
      <p:sp>
        <p:nvSpPr>
          <p:cNvPr id="71" name="TextBox 70"/>
          <p:cNvSpPr txBox="1"/>
          <p:nvPr/>
        </p:nvSpPr>
        <p:spPr>
          <a:xfrm>
            <a:off x="3736356" y="4030391"/>
            <a:ext cx="3288478" cy="938719"/>
          </a:xfrm>
          <a:prstGeom prst="rect">
            <a:avLst/>
          </a:prstGeom>
          <a:noFill/>
        </p:spPr>
        <p:txBody>
          <a:bodyPr wrap="square" rtlCol="0">
            <a:spAutoFit/>
          </a:bodyPr>
          <a:lstStyle/>
          <a:p>
            <a:r>
              <a:rPr lang="en-US" sz="1100" dirty="0"/>
              <a:t>The Camps, Sport and Excursion Funds (CSEF) is provided by the Government to help meet the educational needs of your children. To be eligible for CSEF, families must have a current Health Care Card. Full details are available from the office. </a:t>
            </a:r>
          </a:p>
        </p:txBody>
      </p:sp>
      <p:sp>
        <p:nvSpPr>
          <p:cNvPr id="27" name="Text Box 1082"/>
          <p:cNvSpPr txBox="1"/>
          <p:nvPr/>
        </p:nvSpPr>
        <p:spPr>
          <a:xfrm>
            <a:off x="3614801" y="5041814"/>
            <a:ext cx="3366412" cy="604403"/>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pPr algn="ctr"/>
            <a:r>
              <a:rPr lang="en-AU" sz="2000" b="1" kern="1500" spc="122">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Payments to the School</a:t>
            </a:r>
            <a:endParaRPr lang="en-US" sz="1200" kern="1500">
              <a:solidFill>
                <a:srgbClr val="042A44"/>
              </a:solidFill>
              <a:latin typeface="KG Blank Space Solid" charset="0"/>
              <a:ea typeface="KG Blank Space Solid" charset="0"/>
              <a:cs typeface="KG Blank Space Solid" charset="0"/>
            </a:endParaRPr>
          </a:p>
        </p:txBody>
      </p:sp>
      <p:sp>
        <p:nvSpPr>
          <p:cNvPr id="72" name="TextBox 71"/>
          <p:cNvSpPr txBox="1"/>
          <p:nvPr/>
        </p:nvSpPr>
        <p:spPr>
          <a:xfrm>
            <a:off x="3878558" y="5384272"/>
            <a:ext cx="2755837" cy="1277273"/>
          </a:xfrm>
          <a:prstGeom prst="rect">
            <a:avLst/>
          </a:prstGeom>
          <a:noFill/>
        </p:spPr>
        <p:txBody>
          <a:bodyPr wrap="square" lIns="91440" tIns="45720" rIns="91440" bIns="45720" rtlCol="0" anchor="t">
            <a:spAutoFit/>
          </a:bodyPr>
          <a:lstStyle/>
          <a:p>
            <a:r>
              <a:rPr lang="en-US" sz="1100" dirty="0"/>
              <a:t>The school accepts bank transfer or cash for payments. All money sent to the school should be enclosed in a sealed envelope, marked with your child’s name, homeroom, the amount enclosed and what it is for. Please note that no money is kept at school for change. </a:t>
            </a:r>
            <a:endParaRPr lang="en-US"/>
          </a:p>
        </p:txBody>
      </p:sp>
      <p:pic>
        <p:nvPicPr>
          <p:cNvPr id="31" name="Picture 30"/>
          <p:cNvPicPr>
            <a:picLocks noChangeAspect="1"/>
          </p:cNvPicPr>
          <p:nvPr/>
        </p:nvPicPr>
        <p:blipFill rotWithShape="1">
          <a:blip r:embed="rId3"/>
          <a:srcRect l="53007" t="66428"/>
          <a:stretch/>
        </p:blipFill>
        <p:spPr>
          <a:xfrm rot="10572870">
            <a:off x="3542603" y="794426"/>
            <a:ext cx="3282774" cy="389586"/>
          </a:xfrm>
          <a:prstGeom prst="rect">
            <a:avLst/>
          </a:prstGeom>
        </p:spPr>
      </p:pic>
      <p:sp>
        <p:nvSpPr>
          <p:cNvPr id="66" name="Text Box 1082"/>
          <p:cNvSpPr txBox="1"/>
          <p:nvPr/>
        </p:nvSpPr>
        <p:spPr>
          <a:xfrm>
            <a:off x="3798243" y="1002267"/>
            <a:ext cx="3232392" cy="557528"/>
          </a:xfrm>
          <a:prstGeom prst="rect">
            <a:avLst/>
          </a:prstGeom>
          <a:noFill/>
          <a:ln>
            <a:noFill/>
          </a:ln>
          <a:effectLst/>
          <a:extLst>
            <a:ext uri="{C572A759-6A51-4108-AA02-DFA0A04FC94B}">
              <ma14:wrappingTextBoxFlag xmlns="" xmlns:ma14="http://schemas.microsoft.com/office/mac/drawingml/2011/main" val="1"/>
            </a:ext>
          </a:extLst>
        </p:spPr>
        <p:txBody>
          <a:bodyPr rot="0" spcFirstLastPara="1" vert="horz" wrap="square" lIns="74295" tIns="37148" rIns="74295" bIns="37148" numCol="1" spcCol="0" rtlCol="0" fromWordArt="0" anchor="t" anchorCtr="0" forceAA="0" compatLnSpc="1">
            <a:noAutofit/>
            <a:scene3d>
              <a:camera prst="orthographicFront"/>
              <a:lightRig rig="soft" dir="t">
                <a:rot lat="0" lon="0" rev="10800000"/>
              </a:lightRig>
            </a:scene3d>
            <a:sp3d>
              <a:bevelT w="27940" h="12700"/>
              <a:contourClr>
                <a:srgbClr val="DDDDDD"/>
              </a:contourClr>
            </a:sp3d>
          </a:bodyPr>
          <a:lstStyle/>
          <a:p>
            <a:r>
              <a:rPr lang="en-AU" sz="2400" b="1" kern="1500" spc="122" dirty="0">
                <a:solidFill>
                  <a:srgbClr val="042A44"/>
                </a:solidFill>
                <a:effectLst>
                  <a:outerShdw blurRad="25400" algn="tl">
                    <a:srgbClr val="000000">
                      <a:alpha val="43000"/>
                    </a:srgbClr>
                  </a:outerShdw>
                </a:effectLst>
                <a:latin typeface="KG Blank Space Solid" charset="0"/>
                <a:ea typeface="KG Blank Space Solid" charset="0"/>
                <a:cs typeface="KG Blank Space Solid" charset="0"/>
              </a:rPr>
              <a:t>Voluntary Financial Contributions</a:t>
            </a:r>
            <a:endParaRPr lang="en-US" sz="1400" kern="1500" dirty="0">
              <a:solidFill>
                <a:srgbClr val="042A44"/>
              </a:solidFill>
              <a:latin typeface="KG Blank Space Solid" charset="0"/>
              <a:ea typeface="KG Blank Space Solid" charset="0"/>
              <a:cs typeface="KG Blank Space Solid"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9716">
            <a:off x="4296693" y="6715094"/>
            <a:ext cx="2083578" cy="1477592"/>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0572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d3d1ebb-4c04-4dd3-a7d4-2f1f216fa812">
      <UserInfo>
        <DisplayName>Smyth, Justine C1</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6DB8697CDB8D4FB013E0FC6A196055" ma:contentTypeVersion="5" ma:contentTypeDescription="Create a new document." ma:contentTypeScope="" ma:versionID="d3ae8205eb03e67056358142814a7fd8">
  <xsd:schema xmlns:xsd="http://www.w3.org/2001/XMLSchema" xmlns:xs="http://www.w3.org/2001/XMLSchema" xmlns:p="http://schemas.microsoft.com/office/2006/metadata/properties" xmlns:ns2="925441ff-2ba2-49f2-bf9c-5b2a0e4eee89" xmlns:ns3="1d3d1ebb-4c04-4dd3-a7d4-2f1f216fa812" targetNamespace="http://schemas.microsoft.com/office/2006/metadata/properties" ma:root="true" ma:fieldsID="8e51c398a0d1f25ae02ce73d537a051d" ns2:_="" ns3:_="">
    <xsd:import namespace="925441ff-2ba2-49f2-bf9c-5b2a0e4eee89"/>
    <xsd:import namespace="1d3d1ebb-4c04-4dd3-a7d4-2f1f216fa8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5441ff-2ba2-49f2-bf9c-5b2a0e4eee8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3d1ebb-4c04-4dd3-a7d4-2f1f216fa81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F0F88D-03C4-4780-AC45-A01E17611819}">
  <ds:schemaRefs>
    <ds:schemaRef ds:uri="1d3d1ebb-4c04-4dd3-a7d4-2f1f216fa812"/>
    <ds:schemaRef ds:uri="925441ff-2ba2-49f2-bf9c-5b2a0e4eee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4DBF877-B499-42C0-B96E-107107A8E2AF}">
  <ds:schemaRefs>
    <ds:schemaRef ds:uri="1d3d1ebb-4c04-4dd3-a7d4-2f1f216fa812"/>
    <ds:schemaRef ds:uri="925441ff-2ba2-49f2-bf9c-5b2a0e4eee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E67028-69AC-4096-9239-A8E31C6E48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218</TotalTime>
  <Words>3462</Words>
  <Application>Microsoft Macintosh PowerPoint</Application>
  <PresentationFormat>A4 Paper (210x297 mm)</PresentationFormat>
  <Paragraphs>232</Paragraphs>
  <Slides>12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KG Blank Space Solid</vt:lpstr>
      <vt:lpstr>Mangal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Mendez, Michael M</dc:creator>
  <cp:lastModifiedBy>Pauline Perkins</cp:lastModifiedBy>
  <cp:revision>594</cp:revision>
  <cp:lastPrinted>2024-12-05T21:29:12Z</cp:lastPrinted>
  <dcterms:created xsi:type="dcterms:W3CDTF">2017-06-22T22:48:57Z</dcterms:created>
  <dcterms:modified xsi:type="dcterms:W3CDTF">2026-03-04T22:46:50Z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0x010100E76DB8697CDB8D4FB013E0FC6A196055</vt:lpwstr>
  </property>
</Properties>
</file>